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4"/>
  </p:sldMasterIdLst>
  <p:notesMasterIdLst>
    <p:notesMasterId r:id="rId45"/>
  </p:notesMasterIdLst>
  <p:handoutMasterIdLst>
    <p:handoutMasterId r:id="rId46"/>
  </p:handoutMasterIdLst>
  <p:sldIdLst>
    <p:sldId id="256" r:id="rId5"/>
    <p:sldId id="493" r:id="rId6"/>
    <p:sldId id="836" r:id="rId7"/>
    <p:sldId id="798" r:id="rId8"/>
    <p:sldId id="797" r:id="rId9"/>
    <p:sldId id="793" r:id="rId10"/>
    <p:sldId id="800" r:id="rId11"/>
    <p:sldId id="799" r:id="rId12"/>
    <p:sldId id="819" r:id="rId13"/>
    <p:sldId id="830" r:id="rId14"/>
    <p:sldId id="829" r:id="rId15"/>
    <p:sldId id="834" r:id="rId16"/>
    <p:sldId id="828" r:id="rId17"/>
    <p:sldId id="832" r:id="rId18"/>
    <p:sldId id="835" r:id="rId19"/>
    <p:sldId id="816" r:id="rId20"/>
    <p:sldId id="790" r:id="rId21"/>
    <p:sldId id="678" r:id="rId22"/>
    <p:sldId id="786" r:id="rId23"/>
    <p:sldId id="784" r:id="rId24"/>
    <p:sldId id="814" r:id="rId25"/>
    <p:sldId id="824" r:id="rId26"/>
    <p:sldId id="825" r:id="rId27"/>
    <p:sldId id="822" r:id="rId28"/>
    <p:sldId id="785" r:id="rId29"/>
    <p:sldId id="811" r:id="rId30"/>
    <p:sldId id="813" r:id="rId31"/>
    <p:sldId id="789" r:id="rId32"/>
    <p:sldId id="820" r:id="rId33"/>
    <p:sldId id="821" r:id="rId34"/>
    <p:sldId id="807" r:id="rId35"/>
    <p:sldId id="809" r:id="rId36"/>
    <p:sldId id="806" r:id="rId37"/>
    <p:sldId id="831" r:id="rId38"/>
    <p:sldId id="817" r:id="rId39"/>
    <p:sldId id="818" r:id="rId40"/>
    <p:sldId id="804" r:id="rId41"/>
    <p:sldId id="783" r:id="rId42"/>
    <p:sldId id="774" r:id="rId43"/>
    <p:sldId id="382" r:id="rId44"/>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72B54C1-FB98-46AB-B268-CFD562A839AF}">
          <p14:sldIdLst>
            <p14:sldId id="256"/>
            <p14:sldId id="493"/>
            <p14:sldId id="836"/>
            <p14:sldId id="798"/>
            <p14:sldId id="797"/>
            <p14:sldId id="793"/>
            <p14:sldId id="800"/>
            <p14:sldId id="799"/>
            <p14:sldId id="819"/>
            <p14:sldId id="830"/>
            <p14:sldId id="829"/>
            <p14:sldId id="834"/>
            <p14:sldId id="828"/>
            <p14:sldId id="832"/>
            <p14:sldId id="835"/>
            <p14:sldId id="816"/>
            <p14:sldId id="790"/>
            <p14:sldId id="678"/>
            <p14:sldId id="786"/>
            <p14:sldId id="784"/>
            <p14:sldId id="814"/>
            <p14:sldId id="824"/>
            <p14:sldId id="825"/>
            <p14:sldId id="822"/>
            <p14:sldId id="785"/>
            <p14:sldId id="811"/>
            <p14:sldId id="813"/>
            <p14:sldId id="789"/>
            <p14:sldId id="820"/>
            <p14:sldId id="821"/>
            <p14:sldId id="807"/>
            <p14:sldId id="809"/>
            <p14:sldId id="806"/>
            <p14:sldId id="831"/>
            <p14:sldId id="817"/>
            <p14:sldId id="818"/>
            <p14:sldId id="804"/>
            <p14:sldId id="783"/>
            <p14:sldId id="774"/>
            <p14:sldId id="382"/>
          </p14:sldIdLst>
        </p14:section>
      </p14:sectionLst>
    </p:ext>
    <p:ext uri="{EFAFB233-063F-42B5-8137-9DF3F51BA10A}">
      <p15:sldGuideLst xmlns:p15="http://schemas.microsoft.com/office/powerpoint/2012/main">
        <p15:guide id="1" orient="horz" pos="2160" userDrawn="1">
          <p15:clr>
            <a:srgbClr val="A4A3A4"/>
          </p15:clr>
        </p15:guide>
        <p15:guide id="2" pos="5120" userDrawn="1">
          <p15:clr>
            <a:srgbClr val="A4A3A4"/>
          </p15:clr>
        </p15:guide>
      </p15:sldGuideLst>
    </p:ext>
    <p:ext uri="{2D200454-40CA-4A62-9FC3-DE9A4176ACB9}">
      <p15:notesGuideLst xmlns:p15="http://schemas.microsoft.com/office/powerpoint/2012/main">
        <p15:guide id="1" orient="horz" pos="2753" userDrawn="1">
          <p15:clr>
            <a:srgbClr val="A4A3A4"/>
          </p15:clr>
        </p15:guide>
        <p15:guide id="2" pos="2035" userDrawn="1">
          <p15:clr>
            <a:srgbClr val="A4A3A4"/>
          </p15:clr>
        </p15:guide>
        <p15:guide id="3" orient="horz" pos="2843" userDrawn="1">
          <p15:clr>
            <a:srgbClr val="A4A3A4"/>
          </p15:clr>
        </p15:guide>
        <p15:guide id="4" pos="2124" userDrawn="1">
          <p15:clr>
            <a:srgbClr val="A4A3A4"/>
          </p15:clr>
        </p15:guide>
        <p15:guide id="5" orient="horz" pos="2665" userDrawn="1">
          <p15:clr>
            <a:srgbClr val="A4A3A4"/>
          </p15:clr>
        </p15:guide>
        <p15:guide id="6" pos="1951" userDrawn="1">
          <p15:clr>
            <a:srgbClr val="A4A3A4"/>
          </p15:clr>
        </p15:guide>
        <p15:guide id="7" orient="horz" pos="2936" userDrawn="1">
          <p15:clr>
            <a:srgbClr val="A4A3A4"/>
          </p15:clr>
        </p15:guide>
        <p15:guide id="8" pos="2216" userDrawn="1">
          <p15:clr>
            <a:srgbClr val="A4A3A4"/>
          </p15:clr>
        </p15:guide>
        <p15:guide id="9" orient="horz" pos="2839" userDrawn="1">
          <p15:clr>
            <a:srgbClr val="A4A3A4"/>
          </p15:clr>
        </p15:guide>
        <p15:guide id="10" orient="horz" pos="2932" userDrawn="1">
          <p15:clr>
            <a:srgbClr val="A4A3A4"/>
          </p15:clr>
        </p15:guide>
        <p15:guide id="11" orient="horz" pos="2749" userDrawn="1">
          <p15:clr>
            <a:srgbClr val="A4A3A4"/>
          </p15:clr>
        </p15:guide>
        <p15:guide id="12" orient="horz" pos="3028" userDrawn="1">
          <p15:clr>
            <a:srgbClr val="A4A3A4"/>
          </p15:clr>
        </p15:guide>
        <p15:guide id="13" pos="2120" userDrawn="1">
          <p15:clr>
            <a:srgbClr val="A4A3A4"/>
          </p15:clr>
        </p15:guide>
        <p15:guide id="14" pos="2212" userDrawn="1">
          <p15:clr>
            <a:srgbClr val="A4A3A4"/>
          </p15:clr>
        </p15:guide>
        <p15:guide id="15" pos="2032" userDrawn="1">
          <p15:clr>
            <a:srgbClr val="A4A3A4"/>
          </p15:clr>
        </p15:guide>
        <p15:guide id="16" pos="23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Ellen Maloney" initials="MM" lastIdx="1" clrIdx="0">
    <p:extLst>
      <p:ext uri="{19B8F6BF-5375-455C-9EA6-DF929625EA0E}">
        <p15:presenceInfo xmlns:p15="http://schemas.microsoft.com/office/powerpoint/2012/main" userId="S-1-5-21-839522115-1409082233-682003330-815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F26C9"/>
    <a:srgbClr val="563CE8"/>
    <a:srgbClr val="2109AF"/>
    <a:srgbClr val="644DE3"/>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76D775-A92E-4A53-B8D5-44F58C923B82}" v="23" dt="2024-03-04T12:30:03.2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8" d="100"/>
          <a:sy n="118" d="100"/>
        </p:scale>
        <p:origin x="276" y="90"/>
      </p:cViewPr>
      <p:guideLst>
        <p:guide orient="horz" pos="2160"/>
        <p:guide pos="5120"/>
      </p:guideLst>
    </p:cSldViewPr>
  </p:slideViewPr>
  <p:notesTextViewPr>
    <p:cViewPr>
      <p:scale>
        <a:sx n="1" d="1"/>
        <a:sy n="1" d="1"/>
      </p:scale>
      <p:origin x="0" y="0"/>
    </p:cViewPr>
  </p:notesTextViewPr>
  <p:notesViewPr>
    <p:cSldViewPr snapToGrid="0">
      <p:cViewPr>
        <p:scale>
          <a:sx n="1" d="2"/>
          <a:sy n="1" d="2"/>
        </p:scale>
        <p:origin x="0" y="0"/>
      </p:cViewPr>
      <p:guideLst>
        <p:guide orient="horz" pos="2753"/>
        <p:guide pos="2035"/>
        <p:guide orient="horz" pos="2843"/>
        <p:guide pos="2124"/>
        <p:guide orient="horz" pos="2665"/>
        <p:guide pos="1951"/>
        <p:guide orient="horz" pos="2936"/>
        <p:guide pos="2216"/>
        <p:guide orient="horz" pos="2839"/>
        <p:guide orient="horz" pos="2932"/>
        <p:guide orient="horz" pos="2749"/>
        <p:guide orient="horz" pos="3028"/>
        <p:guide pos="2120"/>
        <p:guide pos="2212"/>
        <p:guide pos="2032"/>
        <p:guide pos="23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6" y="8"/>
            <a:ext cx="3043980" cy="465774"/>
          </a:xfrm>
          <a:prstGeom prst="rect">
            <a:avLst/>
          </a:prstGeom>
        </p:spPr>
        <p:txBody>
          <a:bodyPr vert="horz" lIns="91058" tIns="45528" rIns="91058" bIns="45528" rtlCol="0"/>
          <a:lstStyle>
            <a:lvl1pPr algn="l">
              <a:defRPr sz="1200"/>
            </a:lvl1pPr>
          </a:lstStyle>
          <a:p>
            <a:endParaRPr lang="en-US"/>
          </a:p>
        </p:txBody>
      </p:sp>
      <p:sp>
        <p:nvSpPr>
          <p:cNvPr id="3" name="Date Placeholder 2"/>
          <p:cNvSpPr>
            <a:spLocks noGrp="1"/>
          </p:cNvSpPr>
          <p:nvPr>
            <p:ph type="dt" sz="quarter" idx="1"/>
          </p:nvPr>
        </p:nvSpPr>
        <p:spPr>
          <a:xfrm>
            <a:off x="3977536" y="8"/>
            <a:ext cx="3043980" cy="465774"/>
          </a:xfrm>
          <a:prstGeom prst="rect">
            <a:avLst/>
          </a:prstGeom>
        </p:spPr>
        <p:txBody>
          <a:bodyPr vert="horz" lIns="91058" tIns="45528" rIns="91058" bIns="45528" rtlCol="0"/>
          <a:lstStyle>
            <a:lvl1pPr algn="r">
              <a:defRPr sz="1200"/>
            </a:lvl1pPr>
          </a:lstStyle>
          <a:p>
            <a:fld id="{172FE2D9-F295-474F-B846-0276564E771F}" type="datetimeFigureOut">
              <a:rPr lang="en-US" smtClean="0"/>
              <a:t>3/4/2024</a:t>
            </a:fld>
            <a:endParaRPr lang="en-US"/>
          </a:p>
        </p:txBody>
      </p:sp>
      <p:sp>
        <p:nvSpPr>
          <p:cNvPr id="4" name="Footer Placeholder 3"/>
          <p:cNvSpPr>
            <a:spLocks noGrp="1"/>
          </p:cNvSpPr>
          <p:nvPr>
            <p:ph type="ftr" sz="quarter" idx="2"/>
          </p:nvPr>
        </p:nvSpPr>
        <p:spPr>
          <a:xfrm>
            <a:off x="6" y="8841740"/>
            <a:ext cx="3043980" cy="465774"/>
          </a:xfrm>
          <a:prstGeom prst="rect">
            <a:avLst/>
          </a:prstGeom>
        </p:spPr>
        <p:txBody>
          <a:bodyPr vert="horz" lIns="91058" tIns="45528" rIns="91058" bIns="45528" rtlCol="0" anchor="b"/>
          <a:lstStyle>
            <a:lvl1pPr algn="l">
              <a:defRPr sz="1200"/>
            </a:lvl1pPr>
          </a:lstStyle>
          <a:p>
            <a:endParaRPr lang="en-US"/>
          </a:p>
        </p:txBody>
      </p:sp>
      <p:sp>
        <p:nvSpPr>
          <p:cNvPr id="5" name="Slide Number Placeholder 4"/>
          <p:cNvSpPr>
            <a:spLocks noGrp="1"/>
          </p:cNvSpPr>
          <p:nvPr>
            <p:ph type="sldNum" sz="quarter" idx="3"/>
          </p:nvPr>
        </p:nvSpPr>
        <p:spPr>
          <a:xfrm>
            <a:off x="3977536" y="8841740"/>
            <a:ext cx="3043980" cy="465774"/>
          </a:xfrm>
          <a:prstGeom prst="rect">
            <a:avLst/>
          </a:prstGeom>
        </p:spPr>
        <p:txBody>
          <a:bodyPr vert="horz" lIns="91058" tIns="45528" rIns="91058" bIns="45528" rtlCol="0" anchor="b"/>
          <a:lstStyle>
            <a:lvl1pPr algn="r">
              <a:defRPr sz="1200"/>
            </a:lvl1pPr>
          </a:lstStyle>
          <a:p>
            <a:fld id="{48743EE2-5941-46CB-9440-10BE6704FB3A}" type="slidenum">
              <a:rPr lang="en-US" smtClean="0"/>
              <a:t>‹#›</a:t>
            </a:fld>
            <a:endParaRPr lang="en-US"/>
          </a:p>
        </p:txBody>
      </p:sp>
    </p:spTree>
    <p:extLst>
      <p:ext uri="{BB962C8B-B14F-4D97-AF65-F5344CB8AC3E}">
        <p14:creationId xmlns:p14="http://schemas.microsoft.com/office/powerpoint/2010/main" val="222802633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3343" cy="465455"/>
          </a:xfrm>
          <a:prstGeom prst="rect">
            <a:avLst/>
          </a:prstGeom>
        </p:spPr>
        <p:txBody>
          <a:bodyPr vert="horz" lIns="92790" tIns="46397" rIns="92790" bIns="46397" rtlCol="0"/>
          <a:lstStyle>
            <a:lvl1pPr algn="l">
              <a:defRPr sz="1200"/>
            </a:lvl1pPr>
          </a:lstStyle>
          <a:p>
            <a:endParaRPr lang="en-US"/>
          </a:p>
        </p:txBody>
      </p:sp>
      <p:sp>
        <p:nvSpPr>
          <p:cNvPr id="3" name="Date Placeholder 2"/>
          <p:cNvSpPr>
            <a:spLocks noGrp="1"/>
          </p:cNvSpPr>
          <p:nvPr>
            <p:ph type="dt" idx="1"/>
          </p:nvPr>
        </p:nvSpPr>
        <p:spPr>
          <a:xfrm>
            <a:off x="3978136" y="1"/>
            <a:ext cx="3043343" cy="465455"/>
          </a:xfrm>
          <a:prstGeom prst="rect">
            <a:avLst/>
          </a:prstGeom>
        </p:spPr>
        <p:txBody>
          <a:bodyPr vert="horz" lIns="92790" tIns="46397" rIns="92790" bIns="46397" rtlCol="0"/>
          <a:lstStyle>
            <a:lvl1pPr algn="r">
              <a:defRPr sz="1200"/>
            </a:lvl1pPr>
          </a:lstStyle>
          <a:p>
            <a:fld id="{61486911-BBD8-4AD5-BC6C-2046F8984E68}" type="datetimeFigureOut">
              <a:rPr lang="en-US" smtClean="0"/>
              <a:pPr/>
              <a:t>3/4/2024</a:t>
            </a:fld>
            <a:endParaRPr lang="en-US"/>
          </a:p>
        </p:txBody>
      </p:sp>
      <p:sp>
        <p:nvSpPr>
          <p:cNvPr id="4" name="Slide Image Placeholder 3"/>
          <p:cNvSpPr>
            <a:spLocks noGrp="1" noRot="1" noChangeAspect="1"/>
          </p:cNvSpPr>
          <p:nvPr>
            <p:ph type="sldImg" idx="2"/>
          </p:nvPr>
        </p:nvSpPr>
        <p:spPr>
          <a:xfrm>
            <a:off x="131763" y="517525"/>
            <a:ext cx="3346450" cy="2511425"/>
          </a:xfrm>
          <a:prstGeom prst="rect">
            <a:avLst/>
          </a:prstGeom>
          <a:noFill/>
          <a:ln w="12700">
            <a:solidFill>
              <a:prstClr val="black"/>
            </a:solidFill>
          </a:ln>
        </p:spPr>
        <p:txBody>
          <a:bodyPr vert="horz" lIns="92790" tIns="46397" rIns="92790" bIns="46397" rtlCol="0" anchor="ctr"/>
          <a:lstStyle/>
          <a:p>
            <a:endParaRPr lang="en-US"/>
          </a:p>
        </p:txBody>
      </p:sp>
      <p:sp>
        <p:nvSpPr>
          <p:cNvPr id="5" name="Notes Placeholder 4"/>
          <p:cNvSpPr>
            <a:spLocks noGrp="1"/>
          </p:cNvSpPr>
          <p:nvPr>
            <p:ph type="body" sz="quarter" idx="3"/>
          </p:nvPr>
        </p:nvSpPr>
        <p:spPr>
          <a:xfrm>
            <a:off x="158750" y="3029152"/>
            <a:ext cx="3718586" cy="5688894"/>
          </a:xfrm>
          <a:prstGeom prst="rect">
            <a:avLst/>
          </a:prstGeom>
        </p:spPr>
        <p:txBody>
          <a:bodyPr vert="horz" lIns="92790" tIns="46397" rIns="92790" bIns="4639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6"/>
            <a:ext cx="3043343" cy="465455"/>
          </a:xfrm>
          <a:prstGeom prst="rect">
            <a:avLst/>
          </a:prstGeom>
        </p:spPr>
        <p:txBody>
          <a:bodyPr vert="horz" lIns="92790" tIns="46397" rIns="92790" bIns="46397" rtlCol="0" anchor="b"/>
          <a:lstStyle>
            <a:lvl1pPr algn="l">
              <a:defRPr sz="1200"/>
            </a:lvl1pPr>
          </a:lstStyle>
          <a:p>
            <a:endParaRPr lang="en-US"/>
          </a:p>
        </p:txBody>
      </p:sp>
      <p:sp>
        <p:nvSpPr>
          <p:cNvPr id="7" name="Slide Number Placeholder 6"/>
          <p:cNvSpPr>
            <a:spLocks noGrp="1"/>
          </p:cNvSpPr>
          <p:nvPr>
            <p:ph type="sldNum" sz="quarter" idx="5"/>
          </p:nvPr>
        </p:nvSpPr>
        <p:spPr>
          <a:xfrm>
            <a:off x="3978136" y="8842036"/>
            <a:ext cx="3043343" cy="465455"/>
          </a:xfrm>
          <a:prstGeom prst="rect">
            <a:avLst/>
          </a:prstGeom>
        </p:spPr>
        <p:txBody>
          <a:bodyPr vert="horz" lIns="92790" tIns="46397" rIns="92790" bIns="46397" rtlCol="0" anchor="b"/>
          <a:lstStyle>
            <a:lvl1pPr algn="r">
              <a:defRPr sz="1200"/>
            </a:lvl1pPr>
          </a:lstStyle>
          <a:p>
            <a:fld id="{B584B600-0B5E-4E78-A4E0-CD1300DC010C}" type="slidenum">
              <a:rPr lang="en-US" smtClean="0"/>
              <a:pPr/>
              <a:t>‹#›</a:t>
            </a:fld>
            <a:endParaRPr lang="en-US"/>
          </a:p>
        </p:txBody>
      </p:sp>
    </p:spTree>
    <p:extLst>
      <p:ext uri="{BB962C8B-B14F-4D97-AF65-F5344CB8AC3E}">
        <p14:creationId xmlns:p14="http://schemas.microsoft.com/office/powerpoint/2010/main" val="31123023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84B600-0B5E-4E78-A4E0-CD1300DC010C}" type="slidenum">
              <a:rPr lang="en-US" smtClean="0"/>
              <a:pPr/>
              <a:t>2</a:t>
            </a:fld>
            <a:endParaRPr lang="en-US"/>
          </a:p>
        </p:txBody>
      </p:sp>
      <p:sp>
        <p:nvSpPr>
          <p:cNvPr id="10" name="Slide Image Placeholder 9"/>
          <p:cNvSpPr>
            <a:spLocks noGrp="1" noRot="1" noChangeAspect="1"/>
          </p:cNvSpPr>
          <p:nvPr>
            <p:ph type="sldImg"/>
          </p:nvPr>
        </p:nvSpPr>
        <p:spPr>
          <a:xfrm>
            <a:off x="-427038" y="517525"/>
            <a:ext cx="4464051" cy="2511425"/>
          </a:xfrm>
        </p:spPr>
      </p:sp>
    </p:spTree>
    <p:extLst>
      <p:ext uri="{BB962C8B-B14F-4D97-AF65-F5344CB8AC3E}">
        <p14:creationId xmlns:p14="http://schemas.microsoft.com/office/powerpoint/2010/main" val="35461317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2BD701-7825-F284-099D-04319663F311}"/>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644A3D66-57AE-7171-EF9F-29D1B7426C1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1104102-63BD-F2D1-21F5-0D6A291E7F4F}"/>
              </a:ext>
            </a:extLst>
          </p:cNvPr>
          <p:cNvSpPr>
            <a:spLocks noGrp="1"/>
          </p:cNvSpPr>
          <p:nvPr>
            <p:ph type="sldNum" sz="quarter" idx="10"/>
          </p:nvPr>
        </p:nvSpPr>
        <p:spPr/>
        <p:txBody>
          <a:bodyPr/>
          <a:lstStyle/>
          <a:p>
            <a:fld id="{B584B600-0B5E-4E78-A4E0-CD1300DC010C}" type="slidenum">
              <a:rPr lang="en-US" smtClean="0"/>
              <a:pPr/>
              <a:t>14</a:t>
            </a:fld>
            <a:endParaRPr lang="en-US"/>
          </a:p>
        </p:txBody>
      </p:sp>
      <p:sp>
        <p:nvSpPr>
          <p:cNvPr id="10" name="Slide Image Placeholder 9">
            <a:extLst>
              <a:ext uri="{FF2B5EF4-FFF2-40B4-BE49-F238E27FC236}">
                <a16:creationId xmlns:a16="http://schemas.microsoft.com/office/drawing/2014/main" id="{182B5103-F7EE-0AC6-ADBD-74663B6EB8D1}"/>
              </a:ext>
            </a:extLst>
          </p:cNvPr>
          <p:cNvSpPr>
            <a:spLocks noGrp="1" noRot="1" noChangeAspect="1"/>
          </p:cNvSpPr>
          <p:nvPr>
            <p:ph type="sldImg"/>
          </p:nvPr>
        </p:nvSpPr>
        <p:spPr>
          <a:xfrm>
            <a:off x="-427038" y="517525"/>
            <a:ext cx="4464051" cy="2511425"/>
          </a:xfrm>
        </p:spPr>
      </p:sp>
    </p:spTree>
    <p:extLst>
      <p:ext uri="{BB962C8B-B14F-4D97-AF65-F5344CB8AC3E}">
        <p14:creationId xmlns:p14="http://schemas.microsoft.com/office/powerpoint/2010/main" val="2571556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1F64C-DB9A-7C2C-DD66-B77BB1D37301}"/>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7A458CB3-0702-94DE-6A75-B0386D97EA87}"/>
              </a:ext>
            </a:extLst>
          </p:cNvPr>
          <p:cNvSpPr>
            <a:spLocks noGrp="1"/>
          </p:cNvSpPr>
          <p:nvPr>
            <p:ph type="body" idx="1"/>
          </p:nvPr>
        </p:nvSpPr>
        <p:spPr/>
        <p:txBody>
          <a:bodyPr/>
          <a:lstStyle/>
          <a:p>
            <a:r>
              <a:rPr lang="en-US"/>
              <a:t> Reminder: Send only student ID If using screen shots, please blur out names.  We can help you with how to do this if you need assistance.</a:t>
            </a:r>
          </a:p>
        </p:txBody>
      </p:sp>
      <p:sp>
        <p:nvSpPr>
          <p:cNvPr id="4" name="Slide Number Placeholder 3">
            <a:extLst>
              <a:ext uri="{FF2B5EF4-FFF2-40B4-BE49-F238E27FC236}">
                <a16:creationId xmlns:a16="http://schemas.microsoft.com/office/drawing/2014/main" id="{5C21A5C3-B736-15C7-937B-D028060D2476}"/>
              </a:ext>
            </a:extLst>
          </p:cNvPr>
          <p:cNvSpPr>
            <a:spLocks noGrp="1"/>
          </p:cNvSpPr>
          <p:nvPr>
            <p:ph type="sldNum" sz="quarter" idx="10"/>
          </p:nvPr>
        </p:nvSpPr>
        <p:spPr/>
        <p:txBody>
          <a:bodyPr/>
          <a:lstStyle/>
          <a:p>
            <a:fld id="{B584B600-0B5E-4E78-A4E0-CD1300DC010C}" type="slidenum">
              <a:rPr lang="en-US" smtClean="0"/>
              <a:pPr/>
              <a:t>15</a:t>
            </a:fld>
            <a:endParaRPr lang="en-US"/>
          </a:p>
        </p:txBody>
      </p:sp>
      <p:sp>
        <p:nvSpPr>
          <p:cNvPr id="10" name="Slide Image Placeholder 9">
            <a:extLst>
              <a:ext uri="{FF2B5EF4-FFF2-40B4-BE49-F238E27FC236}">
                <a16:creationId xmlns:a16="http://schemas.microsoft.com/office/drawing/2014/main" id="{B065AC07-A86A-63F4-5670-C45B569C3719}"/>
              </a:ext>
            </a:extLst>
          </p:cNvPr>
          <p:cNvSpPr>
            <a:spLocks noGrp="1" noRot="1" noChangeAspect="1"/>
          </p:cNvSpPr>
          <p:nvPr>
            <p:ph type="sldImg"/>
          </p:nvPr>
        </p:nvSpPr>
        <p:spPr>
          <a:xfrm>
            <a:off x="-427038" y="517525"/>
            <a:ext cx="4464051" cy="2511425"/>
          </a:xfrm>
        </p:spPr>
      </p:sp>
    </p:spTree>
    <p:extLst>
      <p:ext uri="{BB962C8B-B14F-4D97-AF65-F5344CB8AC3E}">
        <p14:creationId xmlns:p14="http://schemas.microsoft.com/office/powerpoint/2010/main" val="16859421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84B600-0B5E-4E78-A4E0-CD1300DC010C}" type="slidenum">
              <a:rPr lang="en-US" smtClean="0"/>
              <a:pPr/>
              <a:t>17</a:t>
            </a:fld>
            <a:endParaRPr lang="en-US"/>
          </a:p>
        </p:txBody>
      </p:sp>
      <p:sp>
        <p:nvSpPr>
          <p:cNvPr id="10" name="Slide Image Placeholder 9"/>
          <p:cNvSpPr>
            <a:spLocks noGrp="1" noRot="1" noChangeAspect="1"/>
          </p:cNvSpPr>
          <p:nvPr>
            <p:ph type="sldImg"/>
          </p:nvPr>
        </p:nvSpPr>
        <p:spPr>
          <a:xfrm>
            <a:off x="-427038" y="517525"/>
            <a:ext cx="4464051" cy="2511425"/>
          </a:xfrm>
        </p:spPr>
      </p:sp>
    </p:spTree>
    <p:extLst>
      <p:ext uri="{BB962C8B-B14F-4D97-AF65-F5344CB8AC3E}">
        <p14:creationId xmlns:p14="http://schemas.microsoft.com/office/powerpoint/2010/main" val="19341038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517525"/>
            <a:ext cx="4464051" cy="25114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18</a:t>
            </a:fld>
            <a:endParaRPr lang="en-US"/>
          </a:p>
        </p:txBody>
      </p:sp>
    </p:spTree>
    <p:extLst>
      <p:ext uri="{BB962C8B-B14F-4D97-AF65-F5344CB8AC3E}">
        <p14:creationId xmlns:p14="http://schemas.microsoft.com/office/powerpoint/2010/main" val="13206885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517525"/>
            <a:ext cx="4464051" cy="25114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29</a:t>
            </a:fld>
            <a:endParaRPr lang="en-US"/>
          </a:p>
        </p:txBody>
      </p:sp>
    </p:spTree>
    <p:extLst>
      <p:ext uri="{BB962C8B-B14F-4D97-AF65-F5344CB8AC3E}">
        <p14:creationId xmlns:p14="http://schemas.microsoft.com/office/powerpoint/2010/main" val="28782421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517525"/>
            <a:ext cx="4464051" cy="25114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31</a:t>
            </a:fld>
            <a:endParaRPr lang="en-US"/>
          </a:p>
        </p:txBody>
      </p:sp>
    </p:spTree>
    <p:extLst>
      <p:ext uri="{BB962C8B-B14F-4D97-AF65-F5344CB8AC3E}">
        <p14:creationId xmlns:p14="http://schemas.microsoft.com/office/powerpoint/2010/main" val="13456370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517525"/>
            <a:ext cx="4464051" cy="25114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33</a:t>
            </a:fld>
            <a:endParaRPr lang="en-US"/>
          </a:p>
        </p:txBody>
      </p:sp>
    </p:spTree>
    <p:extLst>
      <p:ext uri="{BB962C8B-B14F-4D97-AF65-F5344CB8AC3E}">
        <p14:creationId xmlns:p14="http://schemas.microsoft.com/office/powerpoint/2010/main" val="5575883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84B600-0B5E-4E78-A4E0-CD1300DC010C}" type="slidenum">
              <a:rPr lang="en-US" smtClean="0"/>
              <a:pPr/>
              <a:t>39</a:t>
            </a:fld>
            <a:endParaRPr lang="en-US"/>
          </a:p>
        </p:txBody>
      </p:sp>
      <p:sp>
        <p:nvSpPr>
          <p:cNvPr id="10" name="Slide Image Placeholder 9"/>
          <p:cNvSpPr>
            <a:spLocks noGrp="1" noRot="1" noChangeAspect="1"/>
          </p:cNvSpPr>
          <p:nvPr>
            <p:ph type="sldImg"/>
          </p:nvPr>
        </p:nvSpPr>
        <p:spPr>
          <a:xfrm>
            <a:off x="-427038" y="517525"/>
            <a:ext cx="4464051" cy="2511425"/>
          </a:xfrm>
        </p:spPr>
      </p:sp>
    </p:spTree>
    <p:extLst>
      <p:ext uri="{BB962C8B-B14F-4D97-AF65-F5344CB8AC3E}">
        <p14:creationId xmlns:p14="http://schemas.microsoft.com/office/powerpoint/2010/main" val="8357366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84B600-0B5E-4E78-A4E0-CD1300DC010C}" type="slidenum">
              <a:rPr lang="en-US" smtClean="0"/>
              <a:pPr/>
              <a:t>40</a:t>
            </a:fld>
            <a:endParaRPr lang="en-US"/>
          </a:p>
        </p:txBody>
      </p:sp>
      <p:sp>
        <p:nvSpPr>
          <p:cNvPr id="10" name="Slide Image Placeholder 9"/>
          <p:cNvSpPr>
            <a:spLocks noGrp="1" noRot="1" noChangeAspect="1"/>
          </p:cNvSpPr>
          <p:nvPr>
            <p:ph type="sldImg"/>
          </p:nvPr>
        </p:nvSpPr>
        <p:spPr>
          <a:xfrm>
            <a:off x="-427038" y="517525"/>
            <a:ext cx="4464051" cy="2511425"/>
          </a:xfrm>
        </p:spPr>
      </p:sp>
    </p:spTree>
    <p:extLst>
      <p:ext uri="{BB962C8B-B14F-4D97-AF65-F5344CB8AC3E}">
        <p14:creationId xmlns:p14="http://schemas.microsoft.com/office/powerpoint/2010/main" val="2885360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84B600-0B5E-4E78-A4E0-CD1300DC010C}" type="slidenum">
              <a:rPr lang="en-US" smtClean="0"/>
              <a:pPr/>
              <a:t>5</a:t>
            </a:fld>
            <a:endParaRPr lang="en-US"/>
          </a:p>
        </p:txBody>
      </p:sp>
      <p:sp>
        <p:nvSpPr>
          <p:cNvPr id="10" name="Slide Image Placeholder 9"/>
          <p:cNvSpPr>
            <a:spLocks noGrp="1" noRot="1" noChangeAspect="1"/>
          </p:cNvSpPr>
          <p:nvPr>
            <p:ph type="sldImg"/>
          </p:nvPr>
        </p:nvSpPr>
        <p:spPr>
          <a:xfrm>
            <a:off x="-427038" y="517525"/>
            <a:ext cx="4464051" cy="2511425"/>
          </a:xfrm>
        </p:spPr>
      </p:sp>
    </p:spTree>
    <p:extLst>
      <p:ext uri="{BB962C8B-B14F-4D97-AF65-F5344CB8AC3E}">
        <p14:creationId xmlns:p14="http://schemas.microsoft.com/office/powerpoint/2010/main" val="874990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  </a:t>
            </a:r>
          </a:p>
          <a:p>
            <a:endParaRPr lang="en-US"/>
          </a:p>
        </p:txBody>
      </p:sp>
      <p:sp>
        <p:nvSpPr>
          <p:cNvPr id="4" name="Slide Number Placeholder 3"/>
          <p:cNvSpPr>
            <a:spLocks noGrp="1"/>
          </p:cNvSpPr>
          <p:nvPr>
            <p:ph type="sldNum" sz="quarter" idx="10"/>
          </p:nvPr>
        </p:nvSpPr>
        <p:spPr/>
        <p:txBody>
          <a:bodyPr/>
          <a:lstStyle/>
          <a:p>
            <a:fld id="{B584B600-0B5E-4E78-A4E0-CD1300DC010C}" type="slidenum">
              <a:rPr lang="en-US" smtClean="0"/>
              <a:pPr/>
              <a:t>6</a:t>
            </a:fld>
            <a:endParaRPr lang="en-US"/>
          </a:p>
        </p:txBody>
      </p:sp>
      <p:sp>
        <p:nvSpPr>
          <p:cNvPr id="10" name="Slide Image Placeholder 9"/>
          <p:cNvSpPr>
            <a:spLocks noGrp="1" noRot="1" noChangeAspect="1"/>
          </p:cNvSpPr>
          <p:nvPr>
            <p:ph type="sldImg"/>
          </p:nvPr>
        </p:nvSpPr>
        <p:spPr>
          <a:xfrm>
            <a:off x="-427038" y="517525"/>
            <a:ext cx="4464051" cy="2511425"/>
          </a:xfrm>
        </p:spPr>
      </p:sp>
    </p:spTree>
    <p:extLst>
      <p:ext uri="{BB962C8B-B14F-4D97-AF65-F5344CB8AC3E}">
        <p14:creationId xmlns:p14="http://schemas.microsoft.com/office/powerpoint/2010/main" val="2350750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  </a:t>
            </a:r>
          </a:p>
          <a:p>
            <a:endParaRPr lang="en-US"/>
          </a:p>
        </p:txBody>
      </p:sp>
      <p:sp>
        <p:nvSpPr>
          <p:cNvPr id="4" name="Slide Number Placeholder 3"/>
          <p:cNvSpPr>
            <a:spLocks noGrp="1"/>
          </p:cNvSpPr>
          <p:nvPr>
            <p:ph type="sldNum" sz="quarter" idx="10"/>
          </p:nvPr>
        </p:nvSpPr>
        <p:spPr/>
        <p:txBody>
          <a:bodyPr/>
          <a:lstStyle/>
          <a:p>
            <a:fld id="{B584B600-0B5E-4E78-A4E0-CD1300DC010C}" type="slidenum">
              <a:rPr lang="en-US" smtClean="0"/>
              <a:pPr/>
              <a:t>7</a:t>
            </a:fld>
            <a:endParaRPr lang="en-US"/>
          </a:p>
        </p:txBody>
      </p:sp>
      <p:sp>
        <p:nvSpPr>
          <p:cNvPr id="10" name="Slide Image Placeholder 9"/>
          <p:cNvSpPr>
            <a:spLocks noGrp="1" noRot="1" noChangeAspect="1"/>
          </p:cNvSpPr>
          <p:nvPr>
            <p:ph type="sldImg"/>
          </p:nvPr>
        </p:nvSpPr>
        <p:spPr>
          <a:xfrm>
            <a:off x="-427038" y="517525"/>
            <a:ext cx="4464051" cy="2511425"/>
          </a:xfrm>
        </p:spPr>
      </p:sp>
    </p:spTree>
    <p:extLst>
      <p:ext uri="{BB962C8B-B14F-4D97-AF65-F5344CB8AC3E}">
        <p14:creationId xmlns:p14="http://schemas.microsoft.com/office/powerpoint/2010/main" val="1404579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  </a:t>
            </a:r>
          </a:p>
          <a:p>
            <a:endParaRPr lang="en-US"/>
          </a:p>
        </p:txBody>
      </p:sp>
      <p:sp>
        <p:nvSpPr>
          <p:cNvPr id="4" name="Slide Number Placeholder 3"/>
          <p:cNvSpPr>
            <a:spLocks noGrp="1"/>
          </p:cNvSpPr>
          <p:nvPr>
            <p:ph type="sldNum" sz="quarter" idx="10"/>
          </p:nvPr>
        </p:nvSpPr>
        <p:spPr/>
        <p:txBody>
          <a:bodyPr/>
          <a:lstStyle/>
          <a:p>
            <a:fld id="{B584B600-0B5E-4E78-A4E0-CD1300DC010C}" type="slidenum">
              <a:rPr lang="en-US" smtClean="0"/>
              <a:pPr/>
              <a:t>8</a:t>
            </a:fld>
            <a:endParaRPr lang="en-US"/>
          </a:p>
        </p:txBody>
      </p:sp>
      <p:sp>
        <p:nvSpPr>
          <p:cNvPr id="10" name="Slide Image Placeholder 9"/>
          <p:cNvSpPr>
            <a:spLocks noGrp="1" noRot="1" noChangeAspect="1"/>
          </p:cNvSpPr>
          <p:nvPr>
            <p:ph type="sldImg"/>
          </p:nvPr>
        </p:nvSpPr>
        <p:spPr>
          <a:xfrm>
            <a:off x="-427038" y="517525"/>
            <a:ext cx="4464051" cy="2511425"/>
          </a:xfrm>
        </p:spPr>
      </p:sp>
    </p:spTree>
    <p:extLst>
      <p:ext uri="{BB962C8B-B14F-4D97-AF65-F5344CB8AC3E}">
        <p14:creationId xmlns:p14="http://schemas.microsoft.com/office/powerpoint/2010/main" val="2900134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34EB0E-DB17-1D53-A6A3-D21E69FADC56}"/>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2BFF708A-5BF6-D326-3AE7-2EBCF78DF7EF}"/>
              </a:ext>
            </a:extLst>
          </p:cNvPr>
          <p:cNvSpPr>
            <a:spLocks noGrp="1"/>
          </p:cNvSpPr>
          <p:nvPr>
            <p:ph type="body" idx="1"/>
          </p:nvPr>
        </p:nvSpPr>
        <p:spPr/>
        <p:txBody>
          <a:bodyPr/>
          <a:lstStyle/>
          <a:p>
            <a:r>
              <a:rPr lang="en-US"/>
              <a:t>  </a:t>
            </a:r>
          </a:p>
          <a:p>
            <a:endParaRPr lang="en-US"/>
          </a:p>
        </p:txBody>
      </p:sp>
      <p:sp>
        <p:nvSpPr>
          <p:cNvPr id="4" name="Slide Number Placeholder 3">
            <a:extLst>
              <a:ext uri="{FF2B5EF4-FFF2-40B4-BE49-F238E27FC236}">
                <a16:creationId xmlns:a16="http://schemas.microsoft.com/office/drawing/2014/main" id="{56AD3BF2-323E-4E8C-1A77-315D2864A450}"/>
              </a:ext>
            </a:extLst>
          </p:cNvPr>
          <p:cNvSpPr>
            <a:spLocks noGrp="1"/>
          </p:cNvSpPr>
          <p:nvPr>
            <p:ph type="sldNum" sz="quarter" idx="10"/>
          </p:nvPr>
        </p:nvSpPr>
        <p:spPr/>
        <p:txBody>
          <a:bodyPr/>
          <a:lstStyle/>
          <a:p>
            <a:fld id="{B584B600-0B5E-4E78-A4E0-CD1300DC010C}" type="slidenum">
              <a:rPr lang="en-US" smtClean="0"/>
              <a:pPr/>
              <a:t>10</a:t>
            </a:fld>
            <a:endParaRPr lang="en-US"/>
          </a:p>
        </p:txBody>
      </p:sp>
      <p:sp>
        <p:nvSpPr>
          <p:cNvPr id="10" name="Slide Image Placeholder 9">
            <a:extLst>
              <a:ext uri="{FF2B5EF4-FFF2-40B4-BE49-F238E27FC236}">
                <a16:creationId xmlns:a16="http://schemas.microsoft.com/office/drawing/2014/main" id="{6062A560-B660-CAC0-DD11-276BCB5664D1}"/>
              </a:ext>
            </a:extLst>
          </p:cNvPr>
          <p:cNvSpPr>
            <a:spLocks noGrp="1" noRot="1" noChangeAspect="1"/>
          </p:cNvSpPr>
          <p:nvPr>
            <p:ph type="sldImg"/>
          </p:nvPr>
        </p:nvSpPr>
        <p:spPr>
          <a:xfrm>
            <a:off x="-427038" y="517525"/>
            <a:ext cx="4464051" cy="2511425"/>
          </a:xfrm>
        </p:spPr>
      </p:sp>
    </p:spTree>
    <p:extLst>
      <p:ext uri="{BB962C8B-B14F-4D97-AF65-F5344CB8AC3E}">
        <p14:creationId xmlns:p14="http://schemas.microsoft.com/office/powerpoint/2010/main" val="1628706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5CCA44-51B4-849E-D81D-F9C9AD444861}"/>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E140A8AC-9FB8-CADC-85D3-D0F8654F6D09}"/>
              </a:ext>
            </a:extLst>
          </p:cNvPr>
          <p:cNvSpPr>
            <a:spLocks noGrp="1"/>
          </p:cNvSpPr>
          <p:nvPr>
            <p:ph type="body" idx="1"/>
          </p:nvPr>
        </p:nvSpPr>
        <p:spPr/>
        <p:txBody>
          <a:bodyPr/>
          <a:lstStyle/>
          <a:p>
            <a:r>
              <a:rPr lang="en-US"/>
              <a:t>  </a:t>
            </a:r>
          </a:p>
          <a:p>
            <a:endParaRPr lang="en-US"/>
          </a:p>
        </p:txBody>
      </p:sp>
      <p:sp>
        <p:nvSpPr>
          <p:cNvPr id="4" name="Slide Number Placeholder 3">
            <a:extLst>
              <a:ext uri="{FF2B5EF4-FFF2-40B4-BE49-F238E27FC236}">
                <a16:creationId xmlns:a16="http://schemas.microsoft.com/office/drawing/2014/main" id="{A22D4513-8E6A-5F86-7D39-C5B9F0AB6C8E}"/>
              </a:ext>
            </a:extLst>
          </p:cNvPr>
          <p:cNvSpPr>
            <a:spLocks noGrp="1"/>
          </p:cNvSpPr>
          <p:nvPr>
            <p:ph type="sldNum" sz="quarter" idx="10"/>
          </p:nvPr>
        </p:nvSpPr>
        <p:spPr/>
        <p:txBody>
          <a:bodyPr/>
          <a:lstStyle/>
          <a:p>
            <a:fld id="{B584B600-0B5E-4E78-A4E0-CD1300DC010C}" type="slidenum">
              <a:rPr lang="en-US" smtClean="0"/>
              <a:pPr/>
              <a:t>11</a:t>
            </a:fld>
            <a:endParaRPr lang="en-US"/>
          </a:p>
        </p:txBody>
      </p:sp>
      <p:sp>
        <p:nvSpPr>
          <p:cNvPr id="10" name="Slide Image Placeholder 9">
            <a:extLst>
              <a:ext uri="{FF2B5EF4-FFF2-40B4-BE49-F238E27FC236}">
                <a16:creationId xmlns:a16="http://schemas.microsoft.com/office/drawing/2014/main" id="{7C5F203C-7611-D502-875D-665534E7400B}"/>
              </a:ext>
            </a:extLst>
          </p:cNvPr>
          <p:cNvSpPr>
            <a:spLocks noGrp="1" noRot="1" noChangeAspect="1"/>
          </p:cNvSpPr>
          <p:nvPr>
            <p:ph type="sldImg"/>
          </p:nvPr>
        </p:nvSpPr>
        <p:spPr>
          <a:xfrm>
            <a:off x="-427038" y="517525"/>
            <a:ext cx="4464051" cy="2511425"/>
          </a:xfrm>
        </p:spPr>
      </p:sp>
    </p:spTree>
    <p:extLst>
      <p:ext uri="{BB962C8B-B14F-4D97-AF65-F5344CB8AC3E}">
        <p14:creationId xmlns:p14="http://schemas.microsoft.com/office/powerpoint/2010/main" val="2816375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8CD70D-0213-8B6C-9F3E-79743572A045}"/>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4A722B60-451A-1313-7CAA-6D14969A2085}"/>
              </a:ext>
            </a:extLst>
          </p:cNvPr>
          <p:cNvSpPr>
            <a:spLocks noGrp="1"/>
          </p:cNvSpPr>
          <p:nvPr>
            <p:ph type="body" idx="1"/>
          </p:nvPr>
        </p:nvSpPr>
        <p:spPr/>
        <p:txBody>
          <a:bodyPr/>
          <a:lstStyle/>
          <a:p>
            <a:r>
              <a:rPr lang="en-US"/>
              <a:t>You can find the most recent version of the EOY VR reporting table on the End of Year page of the PD Reporting/MAARS website.</a:t>
            </a:r>
          </a:p>
          <a:p>
            <a:endParaRPr lang="en-US"/>
          </a:p>
          <a:p>
            <a:r>
              <a:rPr lang="en-US"/>
              <a:t>It can be found on the right side of the screen in the ‘Help Guide Downloads’ area</a:t>
            </a:r>
          </a:p>
        </p:txBody>
      </p:sp>
      <p:sp>
        <p:nvSpPr>
          <p:cNvPr id="4" name="Slide Number Placeholder 3">
            <a:extLst>
              <a:ext uri="{FF2B5EF4-FFF2-40B4-BE49-F238E27FC236}">
                <a16:creationId xmlns:a16="http://schemas.microsoft.com/office/drawing/2014/main" id="{6140FEBF-1E9B-1140-C0BD-659306892664}"/>
              </a:ext>
            </a:extLst>
          </p:cNvPr>
          <p:cNvSpPr>
            <a:spLocks noGrp="1"/>
          </p:cNvSpPr>
          <p:nvPr>
            <p:ph type="sldNum" sz="quarter" idx="10"/>
          </p:nvPr>
        </p:nvSpPr>
        <p:spPr/>
        <p:txBody>
          <a:bodyPr/>
          <a:lstStyle/>
          <a:p>
            <a:fld id="{B584B600-0B5E-4E78-A4E0-CD1300DC010C}" type="slidenum">
              <a:rPr lang="en-US" smtClean="0"/>
              <a:pPr/>
              <a:t>12</a:t>
            </a:fld>
            <a:endParaRPr lang="en-US"/>
          </a:p>
        </p:txBody>
      </p:sp>
      <p:sp>
        <p:nvSpPr>
          <p:cNvPr id="10" name="Slide Image Placeholder 9">
            <a:extLst>
              <a:ext uri="{FF2B5EF4-FFF2-40B4-BE49-F238E27FC236}">
                <a16:creationId xmlns:a16="http://schemas.microsoft.com/office/drawing/2014/main" id="{08D31549-55F1-13D6-B582-DE877D768058}"/>
              </a:ext>
            </a:extLst>
          </p:cNvPr>
          <p:cNvSpPr>
            <a:spLocks noGrp="1" noRot="1" noChangeAspect="1"/>
          </p:cNvSpPr>
          <p:nvPr>
            <p:ph type="sldImg"/>
          </p:nvPr>
        </p:nvSpPr>
        <p:spPr>
          <a:xfrm>
            <a:off x="-427038" y="517525"/>
            <a:ext cx="4464051" cy="2511425"/>
          </a:xfrm>
        </p:spPr>
      </p:sp>
    </p:spTree>
    <p:extLst>
      <p:ext uri="{BB962C8B-B14F-4D97-AF65-F5344CB8AC3E}">
        <p14:creationId xmlns:p14="http://schemas.microsoft.com/office/powerpoint/2010/main" val="21150963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EBF53-134B-D440-F046-070D2884DF8B}"/>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4685977C-83C8-E986-7315-83E05CDA50C9}"/>
              </a:ext>
            </a:extLst>
          </p:cNvPr>
          <p:cNvSpPr>
            <a:spLocks noGrp="1"/>
          </p:cNvSpPr>
          <p:nvPr>
            <p:ph type="body" idx="1"/>
          </p:nvPr>
        </p:nvSpPr>
        <p:spPr/>
        <p:txBody>
          <a:bodyPr/>
          <a:lstStyle/>
          <a:p>
            <a:r>
              <a:rPr lang="en-US"/>
              <a:t>Events no longer need to contain all data fields in order to upload to Level 0, which means you can upload Events at any time!  Including today!!</a:t>
            </a:r>
          </a:p>
          <a:p>
            <a:endParaRPr lang="en-US"/>
          </a:p>
          <a:p>
            <a:r>
              <a:rPr lang="en-US"/>
              <a:t>Touch base with your SPED department to setup a regular upload schedule.</a:t>
            </a:r>
          </a:p>
        </p:txBody>
      </p:sp>
      <p:sp>
        <p:nvSpPr>
          <p:cNvPr id="4" name="Slide Number Placeholder 3">
            <a:extLst>
              <a:ext uri="{FF2B5EF4-FFF2-40B4-BE49-F238E27FC236}">
                <a16:creationId xmlns:a16="http://schemas.microsoft.com/office/drawing/2014/main" id="{930D84CB-42FF-164A-7C6A-FF50A5B3DBDE}"/>
              </a:ext>
            </a:extLst>
          </p:cNvPr>
          <p:cNvSpPr>
            <a:spLocks noGrp="1"/>
          </p:cNvSpPr>
          <p:nvPr>
            <p:ph type="sldNum" sz="quarter" idx="10"/>
          </p:nvPr>
        </p:nvSpPr>
        <p:spPr/>
        <p:txBody>
          <a:bodyPr/>
          <a:lstStyle/>
          <a:p>
            <a:fld id="{B584B600-0B5E-4E78-A4E0-CD1300DC010C}" type="slidenum">
              <a:rPr lang="en-US" smtClean="0"/>
              <a:pPr/>
              <a:t>13</a:t>
            </a:fld>
            <a:endParaRPr lang="en-US"/>
          </a:p>
        </p:txBody>
      </p:sp>
      <p:sp>
        <p:nvSpPr>
          <p:cNvPr id="10" name="Slide Image Placeholder 9">
            <a:extLst>
              <a:ext uri="{FF2B5EF4-FFF2-40B4-BE49-F238E27FC236}">
                <a16:creationId xmlns:a16="http://schemas.microsoft.com/office/drawing/2014/main" id="{36FCE144-F65A-D1BA-9C34-63D69E63945D}"/>
              </a:ext>
            </a:extLst>
          </p:cNvPr>
          <p:cNvSpPr>
            <a:spLocks noGrp="1" noRot="1" noChangeAspect="1"/>
          </p:cNvSpPr>
          <p:nvPr>
            <p:ph type="sldImg"/>
          </p:nvPr>
        </p:nvSpPr>
        <p:spPr>
          <a:xfrm>
            <a:off x="-427038" y="517525"/>
            <a:ext cx="4464051" cy="2511425"/>
          </a:xfrm>
        </p:spPr>
      </p:sp>
    </p:spTree>
    <p:extLst>
      <p:ext uri="{BB962C8B-B14F-4D97-AF65-F5344CB8AC3E}">
        <p14:creationId xmlns:p14="http://schemas.microsoft.com/office/powerpoint/2010/main" val="27012314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05001"/>
            <a:ext cx="10058400" cy="2593975"/>
          </a:xfrm>
        </p:spPr>
        <p:txBody>
          <a:bodyPr anchor="b"/>
          <a:lstStyle>
            <a:lvl1pPr>
              <a:defRPr sz="6600">
                <a:ln>
                  <a:noFill/>
                </a:ln>
                <a:solidFill>
                  <a:schemeClr val="tx2"/>
                </a:solidFill>
              </a:defRPr>
            </a:lvl1pPr>
          </a:lstStyle>
          <a:p>
            <a:r>
              <a:rPr lang="en-US"/>
              <a:t>Click to edit Master title style</a:t>
            </a:r>
          </a:p>
        </p:txBody>
      </p:sp>
      <p:sp>
        <p:nvSpPr>
          <p:cNvPr id="3" name="Subtitle 2"/>
          <p:cNvSpPr>
            <a:spLocks noGrp="1"/>
          </p:cNvSpPr>
          <p:nvPr>
            <p:ph type="subTitle" idx="1"/>
          </p:nvPr>
        </p:nvSpPr>
        <p:spPr>
          <a:xfrm>
            <a:off x="914400" y="4572000"/>
            <a:ext cx="861568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D72E2B-EDD5-48DF-97C8-AB26F5E41E47}" type="datetime1">
              <a:rPr lang="en-US" smtClean="0"/>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BC901B-B5E4-4A47-8F67-5F155DBF4CD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FB3AAA-C7BC-422A-B182-5E9C902BC2A4}" type="datetime1">
              <a:rPr lang="en-US" smtClean="0"/>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BC901B-B5E4-4A47-8F67-5F155DBF4CD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336800" cy="5851525"/>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ECE212-DE9C-46A4-B765-A12215642877}" type="datetime1">
              <a:rPr lang="en-US" smtClean="0"/>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BC901B-B5E4-4A47-8F67-5F155DBF4CDE}"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42E9CCD-6BB8-4209-A6BA-851867956084}"/>
              </a:ext>
            </a:extLst>
          </p:cNvPr>
          <p:cNvSpPr>
            <a:spLocks noGrp="1"/>
          </p:cNvSpPr>
          <p:nvPr>
            <p:ph sz="quarter" idx="16"/>
          </p:nvPr>
        </p:nvSpPr>
        <p:spPr>
          <a:xfrm>
            <a:off x="190947" y="1543792"/>
            <a:ext cx="11898135" cy="476026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Rectangle 23">
            <a:extLst>
              <a:ext uri="{FF2B5EF4-FFF2-40B4-BE49-F238E27FC236}">
                <a16:creationId xmlns:a16="http://schemas.microsoft.com/office/drawing/2014/main" id="{A8354BDC-9788-4AB5-A841-99D95C68804F}"/>
              </a:ext>
            </a:extLst>
          </p:cNvPr>
          <p:cNvSpPr/>
          <p:nvPr userDrawn="1"/>
        </p:nvSpPr>
        <p:spPr>
          <a:xfrm>
            <a:off x="4346853" y="106775"/>
            <a:ext cx="4226024" cy="1033537"/>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2</a:t>
            </a:r>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r>
              <a:rPr lang="en-US" sz="1350"/>
              <a:t>+</a:t>
            </a:r>
          </a:p>
          <a:p>
            <a:pPr algn="ctr"/>
            <a:endParaRPr lang="en-US" sz="1350"/>
          </a:p>
        </p:txBody>
      </p:sp>
      <p:sp>
        <p:nvSpPr>
          <p:cNvPr id="23" name="Rectangle 22">
            <a:extLst>
              <a:ext uri="{FF2B5EF4-FFF2-40B4-BE49-F238E27FC236}">
                <a16:creationId xmlns:a16="http://schemas.microsoft.com/office/drawing/2014/main" id="{36778BD9-B865-4156-B319-6A8242F0D4D5}"/>
              </a:ext>
            </a:extLst>
          </p:cNvPr>
          <p:cNvSpPr/>
          <p:nvPr userDrawn="1"/>
        </p:nvSpPr>
        <p:spPr>
          <a:xfrm>
            <a:off x="3907577" y="194471"/>
            <a:ext cx="4402715" cy="1014808"/>
          </a:xfrm>
          <a:prstGeom prst="rect">
            <a:avLst/>
          </a:prstGeom>
          <a:noFill/>
          <a:ln w="127000">
            <a:solidFill>
              <a:srgbClr val="2F3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Rectangle 24">
            <a:extLst>
              <a:ext uri="{FF2B5EF4-FFF2-40B4-BE49-F238E27FC236}">
                <a16:creationId xmlns:a16="http://schemas.microsoft.com/office/drawing/2014/main" id="{AEB70006-7799-4F63-912B-45662CE14500}"/>
              </a:ext>
            </a:extLst>
          </p:cNvPr>
          <p:cNvSpPr/>
          <p:nvPr userDrawn="1"/>
        </p:nvSpPr>
        <p:spPr>
          <a:xfrm>
            <a:off x="3644991" y="402501"/>
            <a:ext cx="4474499" cy="8650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004074E6-E39E-4D19-B91F-8E84F37CBF3C}"/>
              </a:ext>
            </a:extLst>
          </p:cNvPr>
          <p:cNvSpPr>
            <a:spLocks noGrp="1"/>
          </p:cNvSpPr>
          <p:nvPr userDrawn="1">
            <p:ph type="title" hasCustomPrompt="1"/>
          </p:nvPr>
        </p:nvSpPr>
        <p:spPr>
          <a:xfrm>
            <a:off x="3893467" y="290086"/>
            <a:ext cx="4226024" cy="573989"/>
          </a:xfrm>
          <a:solidFill>
            <a:schemeClr val="bg1"/>
          </a:solidFill>
        </p:spPr>
        <p:txBody>
          <a:bodyPr lIns="0" rIns="0">
            <a:noAutofit/>
          </a:bodyPr>
          <a:lstStyle>
            <a:lvl1pPr>
              <a:defRPr sz="2400" b="1" spc="0">
                <a:solidFill>
                  <a:srgbClr val="2F3342"/>
                </a:solidFill>
                <a:latin typeface="+mj-lt"/>
              </a:defRPr>
            </a:lvl1pPr>
          </a:lstStyle>
          <a:p>
            <a:r>
              <a:rPr lang="en-US"/>
              <a:t>CLICK TO EDIT MASTER</a:t>
            </a:r>
          </a:p>
        </p:txBody>
      </p:sp>
      <p:sp>
        <p:nvSpPr>
          <p:cNvPr id="4" name="Footer Placeholder 3">
            <a:extLst>
              <a:ext uri="{FF2B5EF4-FFF2-40B4-BE49-F238E27FC236}">
                <a16:creationId xmlns:a16="http://schemas.microsoft.com/office/drawing/2014/main" id="{01A066D4-321A-48BF-84C2-18FC1D7184A7}"/>
              </a:ext>
            </a:extLst>
          </p:cNvPr>
          <p:cNvSpPr>
            <a:spLocks noGrp="1"/>
          </p:cNvSpPr>
          <p:nvPr userDrawn="1">
            <p:ph type="ftr" sz="quarter" idx="17"/>
          </p:nvPr>
        </p:nvSpPr>
        <p:spPr/>
        <p:txBody>
          <a:bodyPr/>
          <a:lstStyle/>
          <a:p>
            <a:r>
              <a:rPr lang="en-US"/>
              <a:t>Add a Footer</a:t>
            </a:r>
          </a:p>
        </p:txBody>
      </p:sp>
      <p:sp>
        <p:nvSpPr>
          <p:cNvPr id="8" name="Slide Number Placeholder 7">
            <a:extLst>
              <a:ext uri="{FF2B5EF4-FFF2-40B4-BE49-F238E27FC236}">
                <a16:creationId xmlns:a16="http://schemas.microsoft.com/office/drawing/2014/main" id="{0CDB4336-A0EC-4019-904C-112405358769}"/>
              </a:ext>
            </a:extLst>
          </p:cNvPr>
          <p:cNvSpPr>
            <a:spLocks noGrp="1"/>
          </p:cNvSpPr>
          <p:nvPr userDrawn="1">
            <p:ph type="sldNum" sz="quarter" idx="18"/>
          </p:nvPr>
        </p:nvSpPr>
        <p:spPr/>
        <p:txBody>
          <a:bodyPr/>
          <a:lstStyle/>
          <a:p>
            <a:fld id="{8C2E478F-E849-4A8C-AF1F-CBCC78A7CBFA}" type="slidenum">
              <a:rPr lang="en-US" smtClean="0"/>
              <a:pPr/>
              <a:t>‹#›</a:t>
            </a:fld>
            <a:endParaRPr lang="en-US"/>
          </a:p>
        </p:txBody>
      </p:sp>
      <p:sp>
        <p:nvSpPr>
          <p:cNvPr id="7" name="Text Placeholder 2">
            <a:extLst>
              <a:ext uri="{FF2B5EF4-FFF2-40B4-BE49-F238E27FC236}">
                <a16:creationId xmlns:a16="http://schemas.microsoft.com/office/drawing/2014/main" id="{6CAAB964-0A56-4842-AA82-7610F726CD14}"/>
              </a:ext>
            </a:extLst>
          </p:cNvPr>
          <p:cNvSpPr>
            <a:spLocks noGrp="1"/>
          </p:cNvSpPr>
          <p:nvPr userDrawn="1">
            <p:ph type="body" idx="13" hasCustomPrompt="1"/>
          </p:nvPr>
        </p:nvSpPr>
        <p:spPr>
          <a:xfrm>
            <a:off x="3907577" y="933044"/>
            <a:ext cx="4197803" cy="456357"/>
          </a:xfrm>
          <a:solidFill>
            <a:schemeClr val="bg1"/>
          </a:solidFill>
        </p:spPr>
        <p:txBody>
          <a:bodyPr lIns="0" rIns="0">
            <a:noAutofit/>
          </a:bodyPr>
          <a:lstStyle>
            <a:lvl1pPr marL="0" indent="0" algn="ctr">
              <a:buNone/>
              <a:defRPr sz="1500" spc="450">
                <a:solidFill>
                  <a:srgbClr val="2F3342"/>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STYLES</a:t>
            </a:r>
          </a:p>
        </p:txBody>
      </p:sp>
    </p:spTree>
    <p:extLst>
      <p:ext uri="{BB962C8B-B14F-4D97-AF65-F5344CB8AC3E}">
        <p14:creationId xmlns:p14="http://schemas.microsoft.com/office/powerpoint/2010/main" val="19394350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12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C80E9F-532F-4F1C-8841-52134F29F2A4}" type="datetime1">
              <a:rPr lang="en-US" smtClean="0"/>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BC901B-B5E4-4A47-8F67-5F155DBF4CD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5486400"/>
            <a:ext cx="10212916" cy="1168400"/>
          </a:xfrm>
        </p:spPr>
        <p:txBody>
          <a:bodyPr anchor="t"/>
          <a:lstStyle>
            <a:lvl1pPr algn="l">
              <a:defRPr sz="3600" b="0" cap="all"/>
            </a:lvl1pPr>
          </a:lstStyle>
          <a:p>
            <a:r>
              <a:rPr lang="en-US"/>
              <a:t>Click to edit Master title style</a:t>
            </a:r>
          </a:p>
        </p:txBody>
      </p:sp>
      <p:sp>
        <p:nvSpPr>
          <p:cNvPr id="3" name="Text Placeholder 2"/>
          <p:cNvSpPr>
            <a:spLocks noGrp="1"/>
          </p:cNvSpPr>
          <p:nvPr>
            <p:ph type="body" idx="1"/>
          </p:nvPr>
        </p:nvSpPr>
        <p:spPr>
          <a:xfrm>
            <a:off x="963085" y="3852863"/>
            <a:ext cx="8180916"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439358-0D69-485E-9109-4E7CEDDDD65D}" type="datetime1">
              <a:rPr lang="en-US" smtClean="0"/>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BC901B-B5E4-4A47-8F67-5F155DBF4CD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928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D6CAB6B-23EB-4958-87A6-5E02E1CB319B}" type="datetime1">
              <a:rPr lang="en-US" smtClean="0"/>
              <a:t>3/4/2024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BC901B-B5E4-4A47-8F67-5F155DBF4CD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8928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928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E39C324-88B6-4226-B035-BE20D9834D71}" type="datetime1">
              <a:rPr lang="en-US" smtClean="0"/>
              <a:t>3/4/2024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BC901B-B5E4-4A47-8F67-5F155DBF4CD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446783-8FA6-442D-8E2B-9F8B6ACFDBE3}" type="datetime1">
              <a:rPr lang="en-US" smtClean="0"/>
              <a:t>3/4/2024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BC901B-B5E4-4A47-8F67-5F155DBF4CD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CE7104-8B85-4BFD-B51A-D508730CAC4F}" type="datetime1">
              <a:rPr lang="en-US" smtClean="0"/>
              <a:t>3/4/2024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BC901B-B5E4-4A47-8F67-5F155DBF4CD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6401" y="5495544"/>
            <a:ext cx="10363200" cy="594360"/>
          </a:xfrm>
        </p:spPr>
        <p:txBody>
          <a:bodyPr anchor="b"/>
          <a:lstStyle>
            <a:lvl1pPr algn="ctr">
              <a:defRPr sz="2200" b="1"/>
            </a:lvl1pPr>
          </a:lstStyle>
          <a:p>
            <a:r>
              <a:rPr lang="en-US"/>
              <a:t>Click to edit Master title style</a:t>
            </a:r>
          </a:p>
        </p:txBody>
      </p:sp>
      <p:sp>
        <p:nvSpPr>
          <p:cNvPr id="4" name="Text Placeholder 3"/>
          <p:cNvSpPr>
            <a:spLocks noGrp="1"/>
          </p:cNvSpPr>
          <p:nvPr>
            <p:ph type="body" sz="half" idx="2"/>
          </p:nvPr>
        </p:nvSpPr>
        <p:spPr>
          <a:xfrm>
            <a:off x="406400" y="6096000"/>
            <a:ext cx="103632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E8FB6AF-BB2F-45EE-8D1C-9F2FCD05AE89}" type="datetime1">
              <a:rPr lang="en-US" smtClean="0"/>
              <a:t>3/4/2024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BC901B-B5E4-4A47-8F67-5F155DBF4CDE}" type="slidenum">
              <a:rPr lang="en-US" smtClean="0"/>
              <a:pPr/>
              <a:t>‹#›</a:t>
            </a:fld>
            <a:endParaRPr lang="en-US"/>
          </a:p>
        </p:txBody>
      </p:sp>
      <p:sp>
        <p:nvSpPr>
          <p:cNvPr id="9" name="Content Placeholder 8"/>
          <p:cNvSpPr>
            <a:spLocks noGrp="1"/>
          </p:cNvSpPr>
          <p:nvPr>
            <p:ph sz="quarter" idx="13"/>
          </p:nvPr>
        </p:nvSpPr>
        <p:spPr>
          <a:xfrm>
            <a:off x="406400" y="381000"/>
            <a:ext cx="103632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2336" y="5495278"/>
            <a:ext cx="10363200" cy="594626"/>
          </a:xfrm>
        </p:spPr>
        <p:txBody>
          <a:bodyPr anchor="b"/>
          <a:lstStyle>
            <a:lvl1pPr algn="ctr">
              <a:defRPr sz="2200" b="1">
                <a:ln>
                  <a:noFill/>
                </a:ln>
                <a:solidFill>
                  <a:schemeClr val="tx2"/>
                </a:solidFill>
              </a:defRPr>
            </a:lvl1pPr>
          </a:lstStyle>
          <a:p>
            <a:r>
              <a:rPr lang="en-US"/>
              <a:t>Click to edit Master title style</a:t>
            </a:r>
          </a:p>
        </p:txBody>
      </p:sp>
      <p:sp>
        <p:nvSpPr>
          <p:cNvPr id="3" name="Picture Placeholder 2"/>
          <p:cNvSpPr>
            <a:spLocks noGrp="1"/>
          </p:cNvSpPr>
          <p:nvPr>
            <p:ph type="pic" idx="1"/>
          </p:nvPr>
        </p:nvSpPr>
        <p:spPr>
          <a:xfrm>
            <a:off x="0" y="0"/>
            <a:ext cx="11277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402336" y="6096000"/>
            <a:ext cx="103632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6D2C0442-8992-4A2B-A40B-3BC0D7080B9D}" type="datetime1">
              <a:rPr lang="en-US" smtClean="0"/>
              <a:t>3/4/2024</a:t>
            </a:fld>
            <a:endParaRPr lang="en-US"/>
          </a:p>
        </p:txBody>
      </p:sp>
      <p:sp>
        <p:nvSpPr>
          <p:cNvPr id="9" name="Slide Number Placeholder 8"/>
          <p:cNvSpPr>
            <a:spLocks noGrp="1"/>
          </p:cNvSpPr>
          <p:nvPr>
            <p:ph type="sldNum" sz="quarter" idx="11"/>
          </p:nvPr>
        </p:nvSpPr>
        <p:spPr/>
        <p:txBody>
          <a:bodyPr/>
          <a:lstStyle/>
          <a:p>
            <a:fld id="{38BC901B-B5E4-4A47-8F67-5F155DBF4CDE}" type="slidenum">
              <a:rPr lang="en-US" smtClean="0"/>
              <a:pPr/>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609600" y="1600200"/>
            <a:ext cx="10160000"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p:nvSpPr>
        <p:spPr>
          <a:xfrm>
            <a:off x="11277600" y="0"/>
            <a:ext cx="914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p:nvSpPr>
        <p:spPr>
          <a:xfrm>
            <a:off x="11277600" y="5486400"/>
            <a:ext cx="9144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Slide Number Placeholder 5"/>
          <p:cNvSpPr>
            <a:spLocks noGrp="1"/>
          </p:cNvSpPr>
          <p:nvPr>
            <p:ph type="sldNum" sz="quarter" idx="4"/>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38BC901B-B5E4-4A47-8F67-5F155DBF4CDE}" type="slidenum">
              <a:rPr lang="en-US" smtClean="0"/>
              <a:pPr/>
              <a:t>‹#›</a:t>
            </a:fld>
            <a:endParaRPr lang="en-US"/>
          </a:p>
        </p:txBody>
      </p:sp>
      <p:sp>
        <p:nvSpPr>
          <p:cNvPr id="5" name="Footer Placeholder 4"/>
          <p:cNvSpPr>
            <a:spLocks noGrp="1"/>
          </p:cNvSpPr>
          <p:nvPr>
            <p:ph type="ftr" sz="quarter" idx="3"/>
          </p:nvPr>
        </p:nvSpPr>
        <p:spPr>
          <a:xfrm rot="16200000">
            <a:off x="10510428" y="3987800"/>
            <a:ext cx="2367281" cy="48768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10474869" y="1584960"/>
            <a:ext cx="2438399" cy="487680"/>
          </a:xfrm>
          <a:prstGeom prst="rect">
            <a:avLst/>
          </a:prstGeom>
        </p:spPr>
        <p:txBody>
          <a:bodyPr vert="horz" lIns="91440" tIns="45720" rIns="91440" bIns="45720" rtlCol="0" anchor="ctr"/>
          <a:lstStyle>
            <a:lvl1pPr algn="l">
              <a:defRPr sz="1200">
                <a:solidFill>
                  <a:schemeClr val="bg2"/>
                </a:solidFill>
              </a:defRPr>
            </a:lvl1pPr>
          </a:lstStyle>
          <a:p>
            <a:fld id="{F69586FD-F7C3-4AAC-B3A2-32A61DBF0A19}" type="datetime1">
              <a:rPr lang="en-US" smtClean="0"/>
              <a:t>3/4/2024</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hdr="0" ftr="0" dt="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hyperlink" Target="https://www.monroe2boces.org/EndofYearSpecialEducationReporting.aspx"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freeimageslive.co.uk/free_stock_image/math-learning-jpg" TargetMode="External"/><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mailto:mmaloney@bocesmaars.org" TargetMode="External"/><Relationship Id="rId2" Type="http://schemas.openxmlformats.org/officeDocument/2006/relationships/hyperlink" Target="https://cbtsupport.nysed.gov/hc/en-us/articles/24116687948301-Adding-Grade-7-Students-to-Grade-8-Science" TargetMode="External"/><Relationship Id="rId1" Type="http://schemas.openxmlformats.org/officeDocument/2006/relationships/slideLayout" Target="../slideLayouts/slideLayout2.xml"/><Relationship Id="rId5" Type="http://schemas.openxmlformats.org/officeDocument/2006/relationships/hyperlink" Target="https://www.picpedia.org/chalkboard/p/procedure.html" TargetMode="External"/><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s://cbtsupport.nysed.gov/hc/en-us/articles/115002083963-NEW-2023-24-Setting-Student-Testing-Accommodations-for-CBT-Quick-Reference-Guide" TargetMode="External"/><Relationship Id="rId1" Type="http://schemas.openxmlformats.org/officeDocument/2006/relationships/slideLayout" Target="../slideLayouts/slideLayout2.xml"/><Relationship Id="rId4" Type="http://schemas.openxmlformats.org/officeDocument/2006/relationships/hyperlink" Target="https://iris.peabody.vanderbilt.edu/micro-credential/micro-accommodations/p01/"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cbtsupport.nysed.gov/hc/en-us/articles/115001410063-NEW-2023-24-How-to-Set-Not-Tested-Codes-Quick-Reference-Guide"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hyperlink" Target="mailto:Rmaier@bocesmaars.org"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nam04.safelinks.protection.outlook.com/?url=https%3A%2F%2Fdynamiclearningmaps.org%2Fsites%2Fdefault%2Ffiles%2Fdocuments%2FStateBonusItems%2FSpecial_Circumstances_Codes_for_NY.pdf&amp;data=05%7C02%7Crmaier%40monroe2boces.org%7C1a4a2effb9d44e43d79f08dc2d842a21%7C272a26d479da4cfd9ff450df3652f01e%7C0%7C0%7C638435292892947130%7CUnknown%7CTWFpbGZsb3d8eyJWIjoiMC4wLjAwMDAiLCJQIjoiV2luMzIiLCJBTiI6Ik1haWwiLCJXVCI6Mn0%3D%7C0%7C%7C%7C&amp;sdata=uYxkOAD8s7fTePh8fDQrDyg8NxD0ut0WHM8eUF3s%2F7M%3D&amp;reserved=0" TargetMode="External"/><Relationship Id="rId2" Type="http://schemas.openxmlformats.org/officeDocument/2006/relationships/hyperlink" Target="mailto:lstabins@bocesmaars.org" TargetMode="External"/><Relationship Id="rId1" Type="http://schemas.openxmlformats.org/officeDocument/2006/relationships/slideLayout" Target="../slideLayouts/slideLayout2.xml"/><Relationship Id="rId4" Type="http://schemas.openxmlformats.org/officeDocument/2006/relationships/hyperlink" Target="mailto:mmaloney@bocesmaars.org"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2" Type="http://schemas.openxmlformats.org/officeDocument/2006/relationships/hyperlink" Target="https://forms.office.com/Pages/ResponsePage.aspx?id=1CYqJ9p5_Uyf9FDfNlLwHmD17QlgIzFGhP330g7gIapUMUI2U0xOWFVZNVdaMUUwSFc4RVlESVlMUC4u"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nysed.gov/early-learning/state-administered-prekindergarten-programs-allocations-and-financial-form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nysed.gov/memo/early-learning/2023-2024-prek-child-counts-reporting-deadline-and-guidance-reporting-date-upk"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www.p12.nysed.gov/irs/courseCatalo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317" r="-3317"/>
            </a:stretch>
          </a:blipFill>
        </p:spPr>
        <p:txBody>
          <a:bodyPr/>
          <a:lstStyle/>
          <a:p>
            <a:endParaRPr lang="en-US"/>
          </a:p>
        </p:txBody>
      </p:sp>
      <p:sp>
        <p:nvSpPr>
          <p:cNvPr id="3" name="Freeform 3"/>
          <p:cNvSpPr/>
          <p:nvPr/>
        </p:nvSpPr>
        <p:spPr>
          <a:xfrm flipH="1">
            <a:off x="-968697" y="-1261148"/>
            <a:ext cx="3881840" cy="4153720"/>
          </a:xfrm>
          <a:custGeom>
            <a:avLst/>
            <a:gdLst/>
            <a:ahLst/>
            <a:cxnLst/>
            <a:rect l="l" t="t" r="r" b="b"/>
            <a:pathLst>
              <a:path w="5822760" h="6230580">
                <a:moveTo>
                  <a:pt x="5822760" y="0"/>
                </a:moveTo>
                <a:lnTo>
                  <a:pt x="0" y="0"/>
                </a:lnTo>
                <a:lnTo>
                  <a:pt x="0" y="6230580"/>
                </a:lnTo>
                <a:lnTo>
                  <a:pt x="5822760" y="6230580"/>
                </a:lnTo>
                <a:lnTo>
                  <a:pt x="5822760" y="0"/>
                </a:lnTo>
                <a:close/>
              </a:path>
            </a:pathLst>
          </a:custGeom>
          <a:blipFill>
            <a:blip r:embed="rId3">
              <a:alphaModFix amt="40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9266010" y="2892572"/>
            <a:ext cx="3881840" cy="4153720"/>
          </a:xfrm>
          <a:custGeom>
            <a:avLst/>
            <a:gdLst/>
            <a:ahLst/>
            <a:cxnLst/>
            <a:rect l="l" t="t" r="r" b="b"/>
            <a:pathLst>
              <a:path w="5822760" h="6230580">
                <a:moveTo>
                  <a:pt x="0" y="0"/>
                </a:moveTo>
                <a:lnTo>
                  <a:pt x="5822760" y="0"/>
                </a:lnTo>
                <a:lnTo>
                  <a:pt x="5822760" y="6230579"/>
                </a:lnTo>
                <a:lnTo>
                  <a:pt x="0" y="6230579"/>
                </a:lnTo>
                <a:lnTo>
                  <a:pt x="0" y="0"/>
                </a:lnTo>
                <a:close/>
              </a:path>
            </a:pathLst>
          </a:custGeom>
          <a:blipFill>
            <a:blip r:embed="rId3">
              <a:alphaModFix amt="40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5"/>
          <p:cNvSpPr txBox="1"/>
          <p:nvPr/>
        </p:nvSpPr>
        <p:spPr>
          <a:xfrm>
            <a:off x="904804" y="1994792"/>
            <a:ext cx="10925102" cy="193123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720"/>
              </a:lnSpc>
              <a:spcBef>
                <a:spcPct val="0"/>
              </a:spcBef>
            </a:pPr>
            <a:r>
              <a:rPr lang="en-US" sz="9600">
                <a:solidFill>
                  <a:srgbClr val="265272"/>
                </a:solidFill>
                <a:latin typeface="Lemon Tuesday"/>
              </a:rPr>
              <a:t>DDC Meeting</a:t>
            </a:r>
          </a:p>
        </p:txBody>
      </p:sp>
      <p:sp>
        <p:nvSpPr>
          <p:cNvPr id="6" name="Freeform 6"/>
          <p:cNvSpPr/>
          <p:nvPr/>
        </p:nvSpPr>
        <p:spPr>
          <a:xfrm rot="19244271">
            <a:off x="9440508" y="3313457"/>
            <a:ext cx="4619725" cy="3060567"/>
          </a:xfrm>
          <a:custGeom>
            <a:avLst/>
            <a:gdLst/>
            <a:ahLst/>
            <a:cxnLst/>
            <a:rect l="l" t="t" r="r" b="b"/>
            <a:pathLst>
              <a:path w="6929587" h="4590851">
                <a:moveTo>
                  <a:pt x="0" y="0"/>
                </a:moveTo>
                <a:lnTo>
                  <a:pt x="6929587" y="0"/>
                </a:lnTo>
                <a:lnTo>
                  <a:pt x="6929587" y="4590851"/>
                </a:lnTo>
                <a:lnTo>
                  <a:pt x="0" y="45908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rot="13376780" flipV="1">
            <a:off x="-1520103" y="617099"/>
            <a:ext cx="4619725" cy="3060567"/>
          </a:xfrm>
          <a:custGeom>
            <a:avLst/>
            <a:gdLst/>
            <a:ahLst/>
            <a:cxnLst/>
            <a:rect l="l" t="t" r="r" b="b"/>
            <a:pathLst>
              <a:path w="6929587" h="4590851">
                <a:moveTo>
                  <a:pt x="0" y="4590851"/>
                </a:moveTo>
                <a:lnTo>
                  <a:pt x="6929587" y="4590851"/>
                </a:lnTo>
                <a:lnTo>
                  <a:pt x="6929587" y="0"/>
                </a:lnTo>
                <a:lnTo>
                  <a:pt x="0" y="0"/>
                </a:lnTo>
                <a:lnTo>
                  <a:pt x="0" y="4590851"/>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38085" y="1187040"/>
            <a:ext cx="2186791" cy="2020049"/>
          </a:xfrm>
          <a:custGeom>
            <a:avLst/>
            <a:gdLst/>
            <a:ahLst/>
            <a:cxnLst/>
            <a:rect l="l" t="t" r="r" b="b"/>
            <a:pathLst>
              <a:path w="3280187" h="3030073">
                <a:moveTo>
                  <a:pt x="0" y="0"/>
                </a:moveTo>
                <a:lnTo>
                  <a:pt x="3280188" y="0"/>
                </a:lnTo>
                <a:lnTo>
                  <a:pt x="3280188" y="3030073"/>
                </a:lnTo>
                <a:lnTo>
                  <a:pt x="0" y="30300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rot="5400000">
            <a:off x="-110799" y="-447213"/>
            <a:ext cx="1247214" cy="1847725"/>
          </a:xfrm>
          <a:custGeom>
            <a:avLst/>
            <a:gdLst/>
            <a:ahLst/>
            <a:cxnLst/>
            <a:rect l="l" t="t" r="r" b="b"/>
            <a:pathLst>
              <a:path w="1870821" h="2771587">
                <a:moveTo>
                  <a:pt x="0" y="0"/>
                </a:moveTo>
                <a:lnTo>
                  <a:pt x="1870821" y="0"/>
                </a:lnTo>
                <a:lnTo>
                  <a:pt x="1870821" y="2771587"/>
                </a:lnTo>
                <a:lnTo>
                  <a:pt x="0" y="277158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10"/>
          <p:cNvSpPr/>
          <p:nvPr/>
        </p:nvSpPr>
        <p:spPr>
          <a:xfrm rot="5400000">
            <a:off x="11160597" y="2222400"/>
            <a:ext cx="1338616" cy="1983135"/>
          </a:xfrm>
          <a:custGeom>
            <a:avLst/>
            <a:gdLst/>
            <a:ahLst/>
            <a:cxnLst/>
            <a:rect l="l" t="t" r="r" b="b"/>
            <a:pathLst>
              <a:path w="2007924" h="2974703">
                <a:moveTo>
                  <a:pt x="0" y="0"/>
                </a:moveTo>
                <a:lnTo>
                  <a:pt x="2007924" y="0"/>
                </a:lnTo>
                <a:lnTo>
                  <a:pt x="2007924" y="2974703"/>
                </a:lnTo>
                <a:lnTo>
                  <a:pt x="0" y="297470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1" name="Freeform 11"/>
          <p:cNvSpPr/>
          <p:nvPr/>
        </p:nvSpPr>
        <p:spPr>
          <a:xfrm>
            <a:off x="10357168" y="4684246"/>
            <a:ext cx="1788379" cy="1283162"/>
          </a:xfrm>
          <a:custGeom>
            <a:avLst/>
            <a:gdLst/>
            <a:ahLst/>
            <a:cxnLst/>
            <a:rect l="l" t="t" r="r" b="b"/>
            <a:pathLst>
              <a:path w="2682569" h="1924743">
                <a:moveTo>
                  <a:pt x="0" y="0"/>
                </a:moveTo>
                <a:lnTo>
                  <a:pt x="2682569" y="0"/>
                </a:lnTo>
                <a:lnTo>
                  <a:pt x="2682569" y="1924743"/>
                </a:lnTo>
                <a:lnTo>
                  <a:pt x="0" y="19247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2" name="TextBox 12"/>
          <p:cNvSpPr txBox="1"/>
          <p:nvPr/>
        </p:nvSpPr>
        <p:spPr>
          <a:xfrm>
            <a:off x="3898664" y="1647678"/>
            <a:ext cx="5269099" cy="100219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8481"/>
              </a:lnSpc>
            </a:pPr>
            <a:r>
              <a:rPr lang="en-US" sz="4800" spc="587">
                <a:solidFill>
                  <a:srgbClr val="458BB8"/>
                </a:solidFill>
                <a:latin typeface="Bebas Neue Bold"/>
              </a:rPr>
              <a:t>REGIONAL</a:t>
            </a:r>
          </a:p>
        </p:txBody>
      </p:sp>
      <p:sp>
        <p:nvSpPr>
          <p:cNvPr id="13" name="TextBox 13"/>
          <p:cNvSpPr txBox="1"/>
          <p:nvPr/>
        </p:nvSpPr>
        <p:spPr>
          <a:xfrm>
            <a:off x="1711056" y="3686738"/>
            <a:ext cx="9544381" cy="100219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1" indent="0" algn="ctr">
              <a:lnSpc>
                <a:spcPts val="8481"/>
              </a:lnSpc>
              <a:spcBef>
                <a:spcPct val="0"/>
              </a:spcBef>
            </a:pPr>
            <a:r>
              <a:rPr lang="en-US" sz="4800" u="none" spc="587">
                <a:solidFill>
                  <a:srgbClr val="458BB8"/>
                </a:solidFill>
                <a:latin typeface="Bebas Neue Bold"/>
              </a:rPr>
              <a:t>With your maars team</a:t>
            </a:r>
          </a:p>
        </p:txBody>
      </p:sp>
      <p:sp>
        <p:nvSpPr>
          <p:cNvPr id="14" name="TextBox 14"/>
          <p:cNvSpPr txBox="1"/>
          <p:nvPr/>
        </p:nvSpPr>
        <p:spPr>
          <a:xfrm>
            <a:off x="2682243" y="5539722"/>
            <a:ext cx="6827514" cy="131827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1" indent="0" algn="ctr">
              <a:lnSpc>
                <a:spcPts val="10639"/>
              </a:lnSpc>
              <a:spcBef>
                <a:spcPct val="0"/>
              </a:spcBef>
            </a:pPr>
            <a:r>
              <a:rPr lang="en-US" sz="7599" spc="737">
                <a:solidFill>
                  <a:srgbClr val="000000"/>
                </a:solidFill>
                <a:latin typeface="Bebas Neue Bold"/>
              </a:rPr>
              <a:t>March 4, 2024</a:t>
            </a:r>
          </a:p>
        </p:txBody>
      </p:sp>
      <p:pic>
        <p:nvPicPr>
          <p:cNvPr id="15" name="Picture 14" descr="A blue and red logo&#10;&#10;Description automatically generated">
            <a:extLst>
              <a:ext uri="{FF2B5EF4-FFF2-40B4-BE49-F238E27FC236}">
                <a16:creationId xmlns:a16="http://schemas.microsoft.com/office/drawing/2014/main" id="{9BE922FB-7F73-3F16-4D10-AB5EF81EF760}"/>
              </a:ext>
            </a:extLst>
          </p:cNvPr>
          <p:cNvPicPr>
            <a:picLocks noChangeAspect="1"/>
          </p:cNvPicPr>
          <p:nvPr/>
        </p:nvPicPr>
        <p:blipFill>
          <a:blip r:embed="rId13"/>
          <a:stretch>
            <a:fillRect/>
          </a:stretch>
        </p:blipFill>
        <p:spPr>
          <a:xfrm>
            <a:off x="395288" y="5653088"/>
            <a:ext cx="2486025" cy="109537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ED93A5-420C-3AB4-BCCF-26F7A67EDF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58790F-B5F3-5782-0E21-E07C4545EB3A}"/>
              </a:ext>
            </a:extLst>
          </p:cNvPr>
          <p:cNvSpPr>
            <a:spLocks noGrp="1"/>
          </p:cNvSpPr>
          <p:nvPr>
            <p:ph type="title"/>
          </p:nvPr>
        </p:nvSpPr>
        <p:spPr>
          <a:xfrm>
            <a:off x="439738" y="274638"/>
            <a:ext cx="9847262" cy="1143000"/>
          </a:xfrm>
        </p:spPr>
        <p:txBody>
          <a:bodyPr>
            <a:noAutofit/>
          </a:bodyPr>
          <a:lstStyle/>
          <a:p>
            <a:r>
              <a:rPr lang="en-US" sz="3600"/>
              <a:t>Please Welcome Our New PD Reporting &amp; Frontline Support Personnel…</a:t>
            </a:r>
            <a:endParaRPr lang="en-US" sz="3600">
              <a:ea typeface="Cambria"/>
            </a:endParaRPr>
          </a:p>
        </p:txBody>
      </p:sp>
      <p:sp>
        <p:nvSpPr>
          <p:cNvPr id="4" name="Slide Number Placeholder 3">
            <a:extLst>
              <a:ext uri="{FF2B5EF4-FFF2-40B4-BE49-F238E27FC236}">
                <a16:creationId xmlns:a16="http://schemas.microsoft.com/office/drawing/2014/main" id="{18B39E4B-E37E-6C3A-9482-342D71FBD0AA}"/>
              </a:ext>
            </a:extLst>
          </p:cNvPr>
          <p:cNvSpPr>
            <a:spLocks noGrp="1"/>
          </p:cNvSpPr>
          <p:nvPr>
            <p:ph type="sldNum" sz="quarter" idx="12"/>
          </p:nvPr>
        </p:nvSpPr>
        <p:spPr/>
        <p:txBody>
          <a:bodyPr/>
          <a:lstStyle/>
          <a:p>
            <a:fld id="{38BC901B-B5E4-4A47-8F67-5F155DBF4CDE}" type="slidenum">
              <a:rPr lang="en-US" smtClean="0"/>
              <a:pPr/>
              <a:t>10</a:t>
            </a:fld>
            <a:endParaRPr lang="en-US"/>
          </a:p>
        </p:txBody>
      </p:sp>
      <p:sp>
        <p:nvSpPr>
          <p:cNvPr id="6" name="Content Placeholder 4">
            <a:extLst>
              <a:ext uri="{FF2B5EF4-FFF2-40B4-BE49-F238E27FC236}">
                <a16:creationId xmlns:a16="http://schemas.microsoft.com/office/drawing/2014/main" id="{6E360CF7-7E3C-E3FF-D8DF-1A6FF6B04D73}"/>
              </a:ext>
            </a:extLst>
          </p:cNvPr>
          <p:cNvSpPr txBox="1">
            <a:spLocks/>
          </p:cNvSpPr>
          <p:nvPr/>
        </p:nvSpPr>
        <p:spPr>
          <a:xfrm>
            <a:off x="1905000" y="1417638"/>
            <a:ext cx="7620000" cy="48006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endParaRPr lang="en-US"/>
          </a:p>
        </p:txBody>
      </p:sp>
      <p:pic>
        <p:nvPicPr>
          <p:cNvPr id="1026" name="Picture 2">
            <a:extLst>
              <a:ext uri="{FF2B5EF4-FFF2-40B4-BE49-F238E27FC236}">
                <a16:creationId xmlns:a16="http://schemas.microsoft.com/office/drawing/2014/main" id="{0373204C-EE09-8C90-2153-EAED61AAE6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097087"/>
            <a:ext cx="4619625" cy="4486275"/>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179FDC80-0135-A986-2025-5E6122C56D75}"/>
              </a:ext>
            </a:extLst>
          </p:cNvPr>
          <p:cNvSpPr>
            <a:spLocks noGrp="1"/>
          </p:cNvSpPr>
          <p:nvPr>
            <p:ph idx="1"/>
          </p:nvPr>
        </p:nvSpPr>
        <p:spPr>
          <a:xfrm>
            <a:off x="4265158" y="1538800"/>
            <a:ext cx="2899453" cy="699638"/>
          </a:xfrm>
        </p:spPr>
        <p:txBody>
          <a:bodyPr vert="horz" lIns="91440" tIns="45720" rIns="91440" bIns="45720" rtlCol="0" anchor="t">
            <a:noAutofit/>
          </a:bodyPr>
          <a:lstStyle/>
          <a:p>
            <a:pPr marL="114300" indent="0">
              <a:buNone/>
            </a:pPr>
            <a:r>
              <a:rPr lang="en-US" sz="3600" b="1">
                <a:latin typeface="Calibri"/>
              </a:rPr>
              <a:t>Jim Saintours</a:t>
            </a:r>
          </a:p>
        </p:txBody>
      </p:sp>
      <p:pic>
        <p:nvPicPr>
          <p:cNvPr id="1030" name="Picture 6">
            <a:extLst>
              <a:ext uri="{FF2B5EF4-FFF2-40B4-BE49-F238E27FC236}">
                <a16:creationId xmlns:a16="http://schemas.microsoft.com/office/drawing/2014/main" id="{E40580D4-4303-52E1-8397-6034CDB66C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658" y="2220454"/>
            <a:ext cx="5259611" cy="3665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91965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93728-2BC6-CFAB-DFAE-8CF69D5EF8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B6DAC7-63EE-D1FC-4402-B5BC2AEB02D8}"/>
              </a:ext>
            </a:extLst>
          </p:cNvPr>
          <p:cNvSpPr>
            <a:spLocks noGrp="1"/>
          </p:cNvSpPr>
          <p:nvPr>
            <p:ph type="title"/>
          </p:nvPr>
        </p:nvSpPr>
        <p:spPr>
          <a:xfrm>
            <a:off x="439738" y="274638"/>
            <a:ext cx="9542462" cy="1143000"/>
          </a:xfrm>
        </p:spPr>
        <p:txBody>
          <a:bodyPr>
            <a:noAutofit/>
          </a:bodyPr>
          <a:lstStyle/>
          <a:p>
            <a:r>
              <a:rPr lang="en-US" sz="3600"/>
              <a:t>NEW:  PD Reporting Web Pages!</a:t>
            </a:r>
            <a:endParaRPr lang="en-US" sz="3600">
              <a:ea typeface="Cambria"/>
            </a:endParaRPr>
          </a:p>
        </p:txBody>
      </p:sp>
      <p:sp>
        <p:nvSpPr>
          <p:cNvPr id="4" name="Slide Number Placeholder 3">
            <a:extLst>
              <a:ext uri="{FF2B5EF4-FFF2-40B4-BE49-F238E27FC236}">
                <a16:creationId xmlns:a16="http://schemas.microsoft.com/office/drawing/2014/main" id="{107ADF59-8BED-CA80-FB61-FC7819256843}"/>
              </a:ext>
            </a:extLst>
          </p:cNvPr>
          <p:cNvSpPr>
            <a:spLocks noGrp="1"/>
          </p:cNvSpPr>
          <p:nvPr>
            <p:ph type="sldNum" sz="quarter" idx="12"/>
          </p:nvPr>
        </p:nvSpPr>
        <p:spPr/>
        <p:txBody>
          <a:bodyPr/>
          <a:lstStyle/>
          <a:p>
            <a:fld id="{38BC901B-B5E4-4A47-8F67-5F155DBF4CDE}" type="slidenum">
              <a:rPr lang="en-US" smtClean="0"/>
              <a:pPr/>
              <a:t>11</a:t>
            </a:fld>
            <a:endParaRPr lang="en-US"/>
          </a:p>
        </p:txBody>
      </p:sp>
      <p:sp>
        <p:nvSpPr>
          <p:cNvPr id="6" name="Content Placeholder 4">
            <a:extLst>
              <a:ext uri="{FF2B5EF4-FFF2-40B4-BE49-F238E27FC236}">
                <a16:creationId xmlns:a16="http://schemas.microsoft.com/office/drawing/2014/main" id="{99E528A3-88EC-37F1-53FA-A8579260D5A6}"/>
              </a:ext>
            </a:extLst>
          </p:cNvPr>
          <p:cNvSpPr txBox="1">
            <a:spLocks/>
          </p:cNvSpPr>
          <p:nvPr/>
        </p:nvSpPr>
        <p:spPr>
          <a:xfrm>
            <a:off x="1905000" y="1417638"/>
            <a:ext cx="7620000" cy="48006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endParaRPr lang="en-US"/>
          </a:p>
        </p:txBody>
      </p:sp>
      <p:pic>
        <p:nvPicPr>
          <p:cNvPr id="7" name="MAARS PD Webpage Reveal">
            <a:hlinkClick r:id="" action="ppaction://media"/>
            <a:extLst>
              <a:ext uri="{FF2B5EF4-FFF2-40B4-BE49-F238E27FC236}">
                <a16:creationId xmlns:a16="http://schemas.microsoft.com/office/drawing/2014/main" id="{15A1835D-E8E0-7224-F07D-0FE06EA8876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81349" y="1203385"/>
            <a:ext cx="9542462" cy="5392209"/>
          </a:xfrm>
          <a:prstGeom prst="rect">
            <a:avLst/>
          </a:prstGeom>
        </p:spPr>
      </p:pic>
    </p:spTree>
    <p:extLst>
      <p:ext uri="{BB962C8B-B14F-4D97-AF65-F5344CB8AC3E}">
        <p14:creationId xmlns:p14="http://schemas.microsoft.com/office/powerpoint/2010/main" val="2701948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04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74242">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DD0484-65CC-9688-7943-2FD2625154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B72A4A-1A9D-1DBD-FE9F-6A35D5BAD10F}"/>
              </a:ext>
            </a:extLst>
          </p:cNvPr>
          <p:cNvSpPr>
            <a:spLocks noGrp="1"/>
          </p:cNvSpPr>
          <p:nvPr>
            <p:ph type="title"/>
          </p:nvPr>
        </p:nvSpPr>
        <p:spPr>
          <a:xfrm>
            <a:off x="609600" y="274638"/>
            <a:ext cx="10160000" cy="1143000"/>
          </a:xfrm>
        </p:spPr>
        <p:txBody>
          <a:bodyPr anchor="ctr">
            <a:normAutofit/>
          </a:bodyPr>
          <a:lstStyle/>
          <a:p>
            <a:pPr>
              <a:lnSpc>
                <a:spcPct val="90000"/>
              </a:lnSpc>
            </a:pPr>
            <a:r>
              <a:rPr lang="en-US" sz="3900"/>
              <a:t>NEW: Event Reporting Required for VR11, VR12</a:t>
            </a:r>
          </a:p>
        </p:txBody>
      </p:sp>
      <p:sp>
        <p:nvSpPr>
          <p:cNvPr id="5" name="Content Placeholder 4">
            <a:extLst>
              <a:ext uri="{FF2B5EF4-FFF2-40B4-BE49-F238E27FC236}">
                <a16:creationId xmlns:a16="http://schemas.microsoft.com/office/drawing/2014/main" id="{B7CBDBBC-0298-9BAD-0C20-154B51A587E4}"/>
              </a:ext>
            </a:extLst>
          </p:cNvPr>
          <p:cNvSpPr>
            <a:spLocks noGrp="1"/>
          </p:cNvSpPr>
          <p:nvPr>
            <p:ph sz="half" idx="1"/>
          </p:nvPr>
        </p:nvSpPr>
        <p:spPr>
          <a:xfrm>
            <a:off x="609600" y="1536192"/>
            <a:ext cx="4876800" cy="4800600"/>
          </a:xfrm>
        </p:spPr>
        <p:txBody>
          <a:bodyPr vert="horz" lIns="91440" tIns="45720" rIns="91440" bIns="45720" rtlCol="0">
            <a:normAutofit fontScale="92500" lnSpcReduction="10000"/>
          </a:bodyPr>
          <a:lstStyle/>
          <a:p>
            <a:pPr marL="114300" indent="0">
              <a:lnSpc>
                <a:spcPct val="90000"/>
              </a:lnSpc>
              <a:buNone/>
            </a:pPr>
            <a:r>
              <a:rPr lang="en-US" sz="1800" b="1"/>
              <a:t>SPP Indicator 11 (VR11) and SPP Indicator 12 (VR12)  </a:t>
            </a:r>
            <a:r>
              <a:rPr lang="en-US" sz="1800"/>
              <a:t>Starting 23-24 SY: </a:t>
            </a:r>
          </a:p>
          <a:p>
            <a:pPr>
              <a:lnSpc>
                <a:spcPct val="90000"/>
              </a:lnSpc>
            </a:pPr>
            <a:r>
              <a:rPr lang="en-US" sz="2200"/>
              <a:t>REQUIRED reporting for ALL PUBLIC SCHOOL DISTRICTS </a:t>
            </a:r>
            <a:r>
              <a:rPr lang="en-US" sz="2200" u="sng"/>
              <a:t>every year </a:t>
            </a:r>
            <a:br>
              <a:rPr lang="en-US" sz="2200"/>
            </a:br>
            <a:r>
              <a:rPr lang="en-US" sz="1700" i="1"/>
              <a:t>(Previously on a 6-year reporting schedule)</a:t>
            </a:r>
            <a:endParaRPr lang="en-US" sz="2200" i="1"/>
          </a:p>
          <a:p>
            <a:pPr lvl="1">
              <a:lnSpc>
                <a:spcPct val="90000"/>
              </a:lnSpc>
            </a:pPr>
            <a:r>
              <a:rPr lang="en-US" sz="2200"/>
              <a:t>Requires the Events for Indicator 11 – CPSE and CSE</a:t>
            </a:r>
          </a:p>
          <a:p>
            <a:pPr lvl="1">
              <a:lnSpc>
                <a:spcPct val="90000"/>
              </a:lnSpc>
            </a:pPr>
            <a:r>
              <a:rPr lang="en-US" sz="2200"/>
              <a:t>Requires the Events for Indicator 12 – EI/CPSE</a:t>
            </a:r>
            <a:br>
              <a:rPr lang="en-US" sz="2200"/>
            </a:br>
            <a:endParaRPr lang="en-US" sz="2200"/>
          </a:p>
          <a:p>
            <a:pPr marL="114300" indent="0">
              <a:lnSpc>
                <a:spcPct val="90000"/>
              </a:lnSpc>
              <a:buNone/>
            </a:pPr>
            <a:r>
              <a:rPr lang="en-US" sz="1800" b="1"/>
              <a:t>SPP Indicator 7 (VR15) - </a:t>
            </a:r>
            <a:r>
              <a:rPr lang="en-US" sz="1800"/>
              <a:t>Still follows SPP Federal Indicator Reporting Schedule</a:t>
            </a:r>
          </a:p>
          <a:p>
            <a:pPr marL="411480" lvl="1" indent="0">
              <a:lnSpc>
                <a:spcPct val="90000"/>
              </a:lnSpc>
              <a:buNone/>
            </a:pPr>
            <a:endParaRPr lang="en-US" sz="1800"/>
          </a:p>
          <a:p>
            <a:pPr>
              <a:lnSpc>
                <a:spcPct val="90000"/>
              </a:lnSpc>
            </a:pPr>
            <a:r>
              <a:rPr lang="en-US" sz="1800" b="1"/>
              <a:t>Data due</a:t>
            </a:r>
            <a:r>
              <a:rPr lang="en-US" sz="1800"/>
              <a:t> </a:t>
            </a:r>
            <a:r>
              <a:rPr lang="en-US" sz="1800" b="1"/>
              <a:t>in Level 0:</a:t>
            </a:r>
            <a:r>
              <a:rPr lang="en-US" sz="1800"/>
              <a:t>  </a:t>
            </a:r>
            <a:r>
              <a:rPr lang="en-US" sz="1800" b="1">
                <a:solidFill>
                  <a:srgbClr val="FF0000"/>
                </a:solidFill>
              </a:rPr>
              <a:t>Thursday, September 5</a:t>
            </a:r>
          </a:p>
          <a:p>
            <a:pPr>
              <a:lnSpc>
                <a:spcPct val="90000"/>
              </a:lnSpc>
            </a:pPr>
            <a:r>
              <a:rPr lang="en-US" sz="1800" b="1"/>
              <a:t>Data certification due in PD Data System:  Monday, September 9</a:t>
            </a:r>
          </a:p>
          <a:p>
            <a:pPr lvl="1">
              <a:lnSpc>
                <a:spcPct val="90000"/>
              </a:lnSpc>
            </a:pPr>
            <a:r>
              <a:rPr lang="en-US" sz="1500"/>
              <a:t>Please note the accurate certification button for both the VR11 and VR12 will not become available until the first week of June 2024 </a:t>
            </a:r>
          </a:p>
        </p:txBody>
      </p:sp>
      <p:sp>
        <p:nvSpPr>
          <p:cNvPr id="4" name="Slide Number Placeholder 3">
            <a:extLst>
              <a:ext uri="{FF2B5EF4-FFF2-40B4-BE49-F238E27FC236}">
                <a16:creationId xmlns:a16="http://schemas.microsoft.com/office/drawing/2014/main" id="{B3E3BB5E-4EC7-A02E-FA89-60FD66609561}"/>
              </a:ext>
            </a:extLst>
          </p:cNvPr>
          <p:cNvSpPr>
            <a:spLocks noGrp="1"/>
          </p:cNvSpPr>
          <p:nvPr>
            <p:ph type="sldNum" sz="quarter" idx="12"/>
          </p:nvPr>
        </p:nvSpPr>
        <p:spPr>
          <a:xfrm>
            <a:off x="11375717" y="5648960"/>
            <a:ext cx="731520" cy="396240"/>
          </a:xfrm>
        </p:spPr>
        <p:txBody>
          <a:bodyPr anchor="ctr">
            <a:normAutofit/>
          </a:bodyPr>
          <a:lstStyle/>
          <a:p>
            <a:pPr>
              <a:spcAft>
                <a:spcPts val="600"/>
              </a:spcAft>
            </a:pPr>
            <a:fld id="{38BC901B-B5E4-4A47-8F67-5F155DBF4CDE}" type="slidenum">
              <a:rPr lang="en-US" smtClean="0"/>
              <a:pPr>
                <a:spcAft>
                  <a:spcPts val="600"/>
                </a:spcAft>
              </a:pPr>
              <a:t>12</a:t>
            </a:fld>
            <a:endParaRPr lang="en-US"/>
          </a:p>
        </p:txBody>
      </p:sp>
      <p:sp>
        <p:nvSpPr>
          <p:cNvPr id="6" name="Content Placeholder 4">
            <a:extLst>
              <a:ext uri="{FF2B5EF4-FFF2-40B4-BE49-F238E27FC236}">
                <a16:creationId xmlns:a16="http://schemas.microsoft.com/office/drawing/2014/main" id="{992C477F-26B1-5BFB-00EF-C686D901ABD5}"/>
              </a:ext>
            </a:extLst>
          </p:cNvPr>
          <p:cNvSpPr txBox="1">
            <a:spLocks/>
          </p:cNvSpPr>
          <p:nvPr/>
        </p:nvSpPr>
        <p:spPr>
          <a:xfrm>
            <a:off x="5999309" y="5676745"/>
            <a:ext cx="4393670" cy="519517"/>
          </a:xfrm>
          <a:prstGeom prst="rect">
            <a:avLst/>
          </a:prstGeom>
        </p:spPr>
        <p:txBody>
          <a:bodyPr vert="horz" lIns="91440" tIns="45720" rIns="91440" bIns="45720" rtlCol="0">
            <a:normAutofit fontScale="77500" lnSpcReduction="20000"/>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lgn="ctr">
              <a:buNone/>
            </a:pPr>
            <a:r>
              <a:rPr lang="en-US">
                <a:hlinkClick r:id="rId3"/>
              </a:rPr>
              <a:t>Click here to retrieve this table from the EOY PD Reporting web page</a:t>
            </a:r>
            <a:endParaRPr lang="en-US"/>
          </a:p>
        </p:txBody>
      </p:sp>
      <p:pic>
        <p:nvPicPr>
          <p:cNvPr id="7" name="Content Placeholder 6">
            <a:extLst>
              <a:ext uri="{FF2B5EF4-FFF2-40B4-BE49-F238E27FC236}">
                <a16:creationId xmlns:a16="http://schemas.microsoft.com/office/drawing/2014/main" id="{ACAC6132-C4C0-55EE-9518-8A9D21902A90}"/>
              </a:ext>
            </a:extLst>
          </p:cNvPr>
          <p:cNvPicPr>
            <a:picLocks noGrp="1" noChangeAspect="1"/>
          </p:cNvPicPr>
          <p:nvPr>
            <p:ph sz="half" idx="2"/>
          </p:nvPr>
        </p:nvPicPr>
        <p:blipFill rotWithShape="1">
          <a:blip r:embed="rId4"/>
          <a:srcRect b="6587"/>
          <a:stretch/>
        </p:blipFill>
        <p:spPr>
          <a:xfrm>
            <a:off x="5571888" y="1716727"/>
            <a:ext cx="5248512" cy="3841862"/>
          </a:xfrm>
        </p:spPr>
      </p:pic>
    </p:spTree>
    <p:extLst>
      <p:ext uri="{BB962C8B-B14F-4D97-AF65-F5344CB8AC3E}">
        <p14:creationId xmlns:p14="http://schemas.microsoft.com/office/powerpoint/2010/main" val="557701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30EE4-6813-9CEC-723C-45AA5EB96C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E138E0-1CAB-4289-2A6F-70036F15A6F1}"/>
              </a:ext>
            </a:extLst>
          </p:cNvPr>
          <p:cNvSpPr>
            <a:spLocks noGrp="1"/>
          </p:cNvSpPr>
          <p:nvPr>
            <p:ph type="title"/>
          </p:nvPr>
        </p:nvSpPr>
        <p:spPr>
          <a:xfrm>
            <a:off x="439738" y="274638"/>
            <a:ext cx="9542462" cy="1143000"/>
          </a:xfrm>
        </p:spPr>
        <p:txBody>
          <a:bodyPr>
            <a:noAutofit/>
          </a:bodyPr>
          <a:lstStyle/>
          <a:p>
            <a:r>
              <a:rPr lang="en-US" sz="3600"/>
              <a:t>NEW: Event Reporting Required for VR11, VR12</a:t>
            </a:r>
            <a:endParaRPr lang="en-US" sz="3600">
              <a:ea typeface="Cambria"/>
            </a:endParaRPr>
          </a:p>
        </p:txBody>
      </p:sp>
      <p:sp>
        <p:nvSpPr>
          <p:cNvPr id="4" name="Slide Number Placeholder 3">
            <a:extLst>
              <a:ext uri="{FF2B5EF4-FFF2-40B4-BE49-F238E27FC236}">
                <a16:creationId xmlns:a16="http://schemas.microsoft.com/office/drawing/2014/main" id="{736B8E8C-DD87-2C86-6DDF-C58480879049}"/>
              </a:ext>
            </a:extLst>
          </p:cNvPr>
          <p:cNvSpPr>
            <a:spLocks noGrp="1"/>
          </p:cNvSpPr>
          <p:nvPr>
            <p:ph type="sldNum" sz="quarter" idx="12"/>
          </p:nvPr>
        </p:nvSpPr>
        <p:spPr/>
        <p:txBody>
          <a:bodyPr/>
          <a:lstStyle/>
          <a:p>
            <a:fld id="{38BC901B-B5E4-4A47-8F67-5F155DBF4CDE}" type="slidenum">
              <a:rPr lang="en-US" smtClean="0"/>
              <a:pPr/>
              <a:t>13</a:t>
            </a:fld>
            <a:endParaRPr lang="en-US"/>
          </a:p>
        </p:txBody>
      </p:sp>
      <p:sp>
        <p:nvSpPr>
          <p:cNvPr id="6" name="Content Placeholder 4">
            <a:extLst>
              <a:ext uri="{FF2B5EF4-FFF2-40B4-BE49-F238E27FC236}">
                <a16:creationId xmlns:a16="http://schemas.microsoft.com/office/drawing/2014/main" id="{E00D79DB-FA34-B860-FEAE-FE50E1EFDAA9}"/>
              </a:ext>
            </a:extLst>
          </p:cNvPr>
          <p:cNvSpPr txBox="1">
            <a:spLocks/>
          </p:cNvSpPr>
          <p:nvPr/>
        </p:nvSpPr>
        <p:spPr>
          <a:xfrm>
            <a:off x="1905000" y="1417638"/>
            <a:ext cx="7620000" cy="48006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endParaRPr lang="en-US"/>
          </a:p>
        </p:txBody>
      </p:sp>
      <p:sp>
        <p:nvSpPr>
          <p:cNvPr id="5" name="Content Placeholder 4">
            <a:extLst>
              <a:ext uri="{FF2B5EF4-FFF2-40B4-BE49-F238E27FC236}">
                <a16:creationId xmlns:a16="http://schemas.microsoft.com/office/drawing/2014/main" id="{4FE5C517-1DD2-9A78-A7B5-FADB87B04325}"/>
              </a:ext>
            </a:extLst>
          </p:cNvPr>
          <p:cNvSpPr>
            <a:spLocks noGrp="1"/>
          </p:cNvSpPr>
          <p:nvPr>
            <p:ph idx="1"/>
          </p:nvPr>
        </p:nvSpPr>
        <p:spPr>
          <a:xfrm>
            <a:off x="681947" y="1446662"/>
            <a:ext cx="9175007" cy="4981053"/>
          </a:xfrm>
        </p:spPr>
        <p:txBody>
          <a:bodyPr vert="horz" lIns="91440" tIns="45720" rIns="91440" bIns="45720" rtlCol="0" anchor="t">
            <a:noAutofit/>
          </a:bodyPr>
          <a:lstStyle/>
          <a:p>
            <a:pPr marL="114300" indent="0">
              <a:buNone/>
            </a:pPr>
            <a:r>
              <a:rPr lang="en-US" sz="2400" b="1">
                <a:latin typeface="Calibri"/>
              </a:rPr>
              <a:t>Incomplete SE Event records can now be uploaded to Level 0 without encountering an import error in Level 0</a:t>
            </a:r>
          </a:p>
          <a:p>
            <a:r>
              <a:rPr lang="en-US" sz="2400">
                <a:latin typeface="Calibri"/>
              </a:rPr>
              <a:t>Frontline IEP will export a student’s Events, even if the record contains a {Data Missing} or {Action Missing} field.</a:t>
            </a:r>
          </a:p>
          <a:p>
            <a:endParaRPr lang="en-US" sz="2400">
              <a:latin typeface="Calibri"/>
            </a:endParaRPr>
          </a:p>
          <a:p>
            <a:pPr marL="114300" indent="0">
              <a:buNone/>
            </a:pPr>
            <a:endParaRPr lang="en-US" sz="2400">
              <a:latin typeface="Calibri"/>
            </a:endParaRPr>
          </a:p>
        </p:txBody>
      </p:sp>
      <p:pic>
        <p:nvPicPr>
          <p:cNvPr id="7" name="Picture 6">
            <a:extLst>
              <a:ext uri="{FF2B5EF4-FFF2-40B4-BE49-F238E27FC236}">
                <a16:creationId xmlns:a16="http://schemas.microsoft.com/office/drawing/2014/main" id="{BD983244-721F-DA7D-4160-11D5D0D358F1}"/>
              </a:ext>
            </a:extLst>
          </p:cNvPr>
          <p:cNvPicPr>
            <a:picLocks noChangeAspect="1"/>
          </p:cNvPicPr>
          <p:nvPr/>
        </p:nvPicPr>
        <p:blipFill>
          <a:blip r:embed="rId3"/>
          <a:stretch>
            <a:fillRect/>
          </a:stretch>
        </p:blipFill>
        <p:spPr>
          <a:xfrm>
            <a:off x="952411" y="3237691"/>
            <a:ext cx="6028571" cy="3219048"/>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D31C3B62-8A82-A202-BA6A-B9EE94F96F2F}"/>
              </a:ext>
            </a:extLst>
          </p:cNvPr>
          <p:cNvPicPr>
            <a:picLocks noChangeAspect="1"/>
          </p:cNvPicPr>
          <p:nvPr/>
        </p:nvPicPr>
        <p:blipFill>
          <a:blip r:embed="rId4"/>
          <a:stretch>
            <a:fillRect/>
          </a:stretch>
        </p:blipFill>
        <p:spPr>
          <a:xfrm flipH="1">
            <a:off x="7638602" y="3460125"/>
            <a:ext cx="2114998" cy="2937166"/>
          </a:xfrm>
          <a:prstGeom prst="rect">
            <a:avLst/>
          </a:prstGeom>
        </p:spPr>
      </p:pic>
      <p:pic>
        <p:nvPicPr>
          <p:cNvPr id="2056" name="Picture 8">
            <a:extLst>
              <a:ext uri="{FF2B5EF4-FFF2-40B4-BE49-F238E27FC236}">
                <a16:creationId xmlns:a16="http://schemas.microsoft.com/office/drawing/2014/main" id="{B3630C4C-8C5E-A746-90EA-F78DE8B2FB0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62121" y="2147654"/>
            <a:ext cx="2018267" cy="1297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87278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F4CB2-5480-3FAE-AD47-696AB7B57B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191E8A-4399-0938-E14C-60AAF3EA70E2}"/>
              </a:ext>
            </a:extLst>
          </p:cNvPr>
          <p:cNvSpPr>
            <a:spLocks noGrp="1"/>
          </p:cNvSpPr>
          <p:nvPr>
            <p:ph type="title"/>
          </p:nvPr>
        </p:nvSpPr>
        <p:spPr>
          <a:xfrm>
            <a:off x="439738" y="274638"/>
            <a:ext cx="9542462" cy="1143000"/>
          </a:xfrm>
        </p:spPr>
        <p:txBody>
          <a:bodyPr>
            <a:noAutofit/>
          </a:bodyPr>
          <a:lstStyle/>
          <a:p>
            <a:r>
              <a:rPr lang="en-US" sz="3600"/>
              <a:t>NEW: Event Reporting Required for VR11, VR12</a:t>
            </a:r>
            <a:endParaRPr lang="en-US" sz="3600">
              <a:ea typeface="Cambria"/>
            </a:endParaRPr>
          </a:p>
        </p:txBody>
      </p:sp>
      <p:sp>
        <p:nvSpPr>
          <p:cNvPr id="4" name="Slide Number Placeholder 3">
            <a:extLst>
              <a:ext uri="{FF2B5EF4-FFF2-40B4-BE49-F238E27FC236}">
                <a16:creationId xmlns:a16="http://schemas.microsoft.com/office/drawing/2014/main" id="{8F0CFED4-6061-44DF-EBC4-5F6353886967}"/>
              </a:ext>
            </a:extLst>
          </p:cNvPr>
          <p:cNvSpPr>
            <a:spLocks noGrp="1"/>
          </p:cNvSpPr>
          <p:nvPr>
            <p:ph type="sldNum" sz="quarter" idx="12"/>
          </p:nvPr>
        </p:nvSpPr>
        <p:spPr/>
        <p:txBody>
          <a:bodyPr/>
          <a:lstStyle/>
          <a:p>
            <a:fld id="{38BC901B-B5E4-4A47-8F67-5F155DBF4CDE}" type="slidenum">
              <a:rPr lang="en-US" smtClean="0"/>
              <a:pPr/>
              <a:t>14</a:t>
            </a:fld>
            <a:endParaRPr lang="en-US"/>
          </a:p>
        </p:txBody>
      </p:sp>
      <p:sp>
        <p:nvSpPr>
          <p:cNvPr id="6" name="Content Placeholder 4">
            <a:extLst>
              <a:ext uri="{FF2B5EF4-FFF2-40B4-BE49-F238E27FC236}">
                <a16:creationId xmlns:a16="http://schemas.microsoft.com/office/drawing/2014/main" id="{B33C4CCF-D875-2032-9822-E69BB7D1B60A}"/>
              </a:ext>
            </a:extLst>
          </p:cNvPr>
          <p:cNvSpPr txBox="1">
            <a:spLocks/>
          </p:cNvSpPr>
          <p:nvPr/>
        </p:nvSpPr>
        <p:spPr>
          <a:xfrm>
            <a:off x="1905000" y="1417638"/>
            <a:ext cx="7620000" cy="48006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endParaRPr lang="en-US"/>
          </a:p>
        </p:txBody>
      </p:sp>
      <p:sp>
        <p:nvSpPr>
          <p:cNvPr id="9" name="Content Placeholder 8">
            <a:extLst>
              <a:ext uri="{FF2B5EF4-FFF2-40B4-BE49-F238E27FC236}">
                <a16:creationId xmlns:a16="http://schemas.microsoft.com/office/drawing/2014/main" id="{8603A8D1-C68B-C5C0-3AED-9ABDCCD63C25}"/>
              </a:ext>
            </a:extLst>
          </p:cNvPr>
          <p:cNvSpPr>
            <a:spLocks noGrp="1"/>
          </p:cNvSpPr>
          <p:nvPr>
            <p:ph idx="1"/>
          </p:nvPr>
        </p:nvSpPr>
        <p:spPr/>
        <p:txBody>
          <a:bodyPr/>
          <a:lstStyle/>
          <a:p>
            <a:r>
              <a:rPr lang="en-US" sz="2000">
                <a:latin typeface="Calibri"/>
              </a:rPr>
              <a:t>If you get an import error in Level 0, then it’s related to other issues, such as duplicate Events, but will still allow one set of Events to upload.  Follow up with SPED department so they can make the changes in the Process Tracking log.</a:t>
            </a:r>
            <a:endParaRPr lang="en-US"/>
          </a:p>
        </p:txBody>
      </p:sp>
      <p:pic>
        <p:nvPicPr>
          <p:cNvPr id="11" name="Picture 10">
            <a:extLst>
              <a:ext uri="{FF2B5EF4-FFF2-40B4-BE49-F238E27FC236}">
                <a16:creationId xmlns:a16="http://schemas.microsoft.com/office/drawing/2014/main" id="{DFD8950F-3C6E-A80E-4D85-E827922C8BD9}"/>
              </a:ext>
            </a:extLst>
          </p:cNvPr>
          <p:cNvPicPr>
            <a:picLocks noChangeAspect="1"/>
          </p:cNvPicPr>
          <p:nvPr/>
        </p:nvPicPr>
        <p:blipFill>
          <a:blip r:embed="rId3"/>
          <a:stretch>
            <a:fillRect/>
          </a:stretch>
        </p:blipFill>
        <p:spPr>
          <a:xfrm>
            <a:off x="1960180" y="2811213"/>
            <a:ext cx="9030082" cy="3407025"/>
          </a:xfrm>
          <a:prstGeom prst="rect">
            <a:avLst/>
          </a:prstGeom>
        </p:spPr>
      </p:pic>
      <p:pic>
        <p:nvPicPr>
          <p:cNvPr id="14" name="Picture 13">
            <a:extLst>
              <a:ext uri="{FF2B5EF4-FFF2-40B4-BE49-F238E27FC236}">
                <a16:creationId xmlns:a16="http://schemas.microsoft.com/office/drawing/2014/main" id="{3323D6C0-2688-04BA-2E2E-6D4EB6DA5435}"/>
              </a:ext>
            </a:extLst>
          </p:cNvPr>
          <p:cNvPicPr>
            <a:picLocks noChangeAspect="1"/>
          </p:cNvPicPr>
          <p:nvPr/>
        </p:nvPicPr>
        <p:blipFill>
          <a:blip r:embed="rId4"/>
          <a:stretch>
            <a:fillRect/>
          </a:stretch>
        </p:blipFill>
        <p:spPr>
          <a:xfrm flipH="1">
            <a:off x="166725" y="2928003"/>
            <a:ext cx="1710685" cy="3173443"/>
          </a:xfrm>
          <a:prstGeom prst="rect">
            <a:avLst/>
          </a:prstGeom>
        </p:spPr>
      </p:pic>
    </p:spTree>
    <p:extLst>
      <p:ext uri="{BB962C8B-B14F-4D97-AF65-F5344CB8AC3E}">
        <p14:creationId xmlns:p14="http://schemas.microsoft.com/office/powerpoint/2010/main" val="6259437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8BB3F-C464-9C67-3161-A58424A7B5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AE8D75-B254-875B-9A87-06BE5A19AD0F}"/>
              </a:ext>
            </a:extLst>
          </p:cNvPr>
          <p:cNvSpPr>
            <a:spLocks noGrp="1"/>
          </p:cNvSpPr>
          <p:nvPr>
            <p:ph type="title"/>
          </p:nvPr>
        </p:nvSpPr>
        <p:spPr>
          <a:xfrm>
            <a:off x="439738" y="274638"/>
            <a:ext cx="9542462" cy="1143000"/>
          </a:xfrm>
        </p:spPr>
        <p:txBody>
          <a:bodyPr>
            <a:noAutofit/>
          </a:bodyPr>
          <a:lstStyle/>
          <a:p>
            <a:r>
              <a:rPr lang="en-US" sz="3600"/>
              <a:t>Questions?</a:t>
            </a:r>
            <a:endParaRPr lang="en-US" sz="3600">
              <a:ea typeface="Cambria"/>
            </a:endParaRPr>
          </a:p>
        </p:txBody>
      </p:sp>
      <p:sp>
        <p:nvSpPr>
          <p:cNvPr id="4" name="Slide Number Placeholder 3">
            <a:extLst>
              <a:ext uri="{FF2B5EF4-FFF2-40B4-BE49-F238E27FC236}">
                <a16:creationId xmlns:a16="http://schemas.microsoft.com/office/drawing/2014/main" id="{47378D2E-2317-843F-3EE5-5C2CDCCA49E9}"/>
              </a:ext>
            </a:extLst>
          </p:cNvPr>
          <p:cNvSpPr>
            <a:spLocks noGrp="1"/>
          </p:cNvSpPr>
          <p:nvPr>
            <p:ph type="sldNum" sz="quarter" idx="12"/>
          </p:nvPr>
        </p:nvSpPr>
        <p:spPr/>
        <p:txBody>
          <a:bodyPr/>
          <a:lstStyle/>
          <a:p>
            <a:fld id="{38BC901B-B5E4-4A47-8F67-5F155DBF4CDE}" type="slidenum">
              <a:rPr lang="en-US" smtClean="0"/>
              <a:pPr/>
              <a:t>15</a:t>
            </a:fld>
            <a:endParaRPr lang="en-US"/>
          </a:p>
        </p:txBody>
      </p:sp>
      <p:sp>
        <p:nvSpPr>
          <p:cNvPr id="6" name="Content Placeholder 4">
            <a:extLst>
              <a:ext uri="{FF2B5EF4-FFF2-40B4-BE49-F238E27FC236}">
                <a16:creationId xmlns:a16="http://schemas.microsoft.com/office/drawing/2014/main" id="{671D1685-15DB-4224-9BFC-229EA9AEAAF1}"/>
              </a:ext>
            </a:extLst>
          </p:cNvPr>
          <p:cNvSpPr txBox="1">
            <a:spLocks/>
          </p:cNvSpPr>
          <p:nvPr/>
        </p:nvSpPr>
        <p:spPr>
          <a:xfrm>
            <a:off x="1905000" y="1417638"/>
            <a:ext cx="7620000" cy="48006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endParaRPr lang="en-US"/>
          </a:p>
        </p:txBody>
      </p:sp>
      <p:pic>
        <p:nvPicPr>
          <p:cNvPr id="5122" name="Picture 2" descr="9 Serious Questions Your Cat Wants To Ask You Almost Every Day | Funny cat  memes, Cute cat memes, Monday cat">
            <a:extLst>
              <a:ext uri="{FF2B5EF4-FFF2-40B4-BE49-F238E27FC236}">
                <a16:creationId xmlns:a16="http://schemas.microsoft.com/office/drawing/2014/main" id="{6D8AB023-FBDE-8130-64E4-0D3C5814F1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25" y="1417638"/>
            <a:ext cx="5372101" cy="3357563"/>
          </a:xfrm>
          <a:prstGeom prst="rect">
            <a:avLst/>
          </a:prstGeom>
          <a:noFill/>
          <a:effectLst>
            <a:glow rad="63500">
              <a:schemeClr val="accent4">
                <a:satMod val="175000"/>
                <a:alpha val="40000"/>
              </a:schemeClr>
            </a:glow>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7BC17D0-04E2-D18F-2C7A-ECF94B752A5F}"/>
              </a:ext>
            </a:extLst>
          </p:cNvPr>
          <p:cNvPicPr>
            <a:picLocks noChangeAspect="1"/>
          </p:cNvPicPr>
          <p:nvPr/>
        </p:nvPicPr>
        <p:blipFill>
          <a:blip r:embed="rId4"/>
          <a:stretch>
            <a:fillRect/>
          </a:stretch>
        </p:blipFill>
        <p:spPr>
          <a:xfrm>
            <a:off x="3625890" y="5225256"/>
            <a:ext cx="3168569" cy="1143000"/>
          </a:xfrm>
          <a:prstGeom prst="rect">
            <a:avLst/>
          </a:prstGeom>
          <a:effectLst>
            <a:glow rad="139700">
              <a:schemeClr val="accent1">
                <a:satMod val="175000"/>
                <a:alpha val="40000"/>
              </a:schemeClr>
            </a:glow>
          </a:effectLst>
        </p:spPr>
      </p:pic>
    </p:spTree>
    <p:extLst>
      <p:ext uri="{BB962C8B-B14F-4D97-AF65-F5344CB8AC3E}">
        <p14:creationId xmlns:p14="http://schemas.microsoft.com/office/powerpoint/2010/main" val="5003423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a:xfrm>
            <a:off x="1905000" y="2667000"/>
            <a:ext cx="7620000" cy="1143000"/>
          </a:xfrm>
        </p:spPr>
        <p:txBody>
          <a:bodyPr/>
          <a:lstStyle/>
          <a:p>
            <a:pPr algn="ctr"/>
            <a:r>
              <a:rPr lang="en-US"/>
              <a:t>Level 0</a:t>
            </a:r>
          </a:p>
        </p:txBody>
      </p:sp>
      <p:sp>
        <p:nvSpPr>
          <p:cNvPr id="4" name="Slide Number Placeholder 3"/>
          <p:cNvSpPr>
            <a:spLocks noGrp="1"/>
          </p:cNvSpPr>
          <p:nvPr>
            <p:ph type="sldNum" sz="quarter" idx="12"/>
          </p:nvPr>
        </p:nvSpPr>
        <p:spPr/>
        <p:txBody>
          <a:bodyPr/>
          <a:lstStyle/>
          <a:p>
            <a:fld id="{38BC901B-B5E4-4A47-8F67-5F155DBF4CDE}" type="slidenum">
              <a:rPr lang="en-US" smtClean="0"/>
              <a:pPr/>
              <a:t>16</a:t>
            </a:fld>
            <a:endParaRPr lang="en-US"/>
          </a:p>
        </p:txBody>
      </p:sp>
    </p:spTree>
    <p:extLst>
      <p:ext uri="{BB962C8B-B14F-4D97-AF65-F5344CB8AC3E}">
        <p14:creationId xmlns:p14="http://schemas.microsoft.com/office/powerpoint/2010/main" val="42411725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74638"/>
            <a:ext cx="7391400" cy="1143000"/>
          </a:xfrm>
        </p:spPr>
        <p:txBody>
          <a:bodyPr>
            <a:normAutofit/>
          </a:bodyPr>
          <a:lstStyle/>
          <a:p>
            <a:r>
              <a:rPr lang="en-US" sz="4400"/>
              <a:t>Level 0 and ASAP Webserver</a:t>
            </a:r>
            <a:endParaRPr lang="en-US" sz="3600"/>
          </a:p>
        </p:txBody>
      </p:sp>
      <p:sp>
        <p:nvSpPr>
          <p:cNvPr id="4" name="Slide Number Placeholder 3"/>
          <p:cNvSpPr>
            <a:spLocks noGrp="1"/>
          </p:cNvSpPr>
          <p:nvPr>
            <p:ph type="sldNum" sz="quarter" idx="12"/>
          </p:nvPr>
        </p:nvSpPr>
        <p:spPr/>
        <p:txBody>
          <a:bodyPr/>
          <a:lstStyle/>
          <a:p>
            <a:fld id="{38BC901B-B5E4-4A47-8F67-5F155DBF4CDE}" type="slidenum">
              <a:rPr lang="en-US" smtClean="0"/>
              <a:pPr/>
              <a:t>17</a:t>
            </a:fld>
            <a:endParaRPr lang="en-US"/>
          </a:p>
        </p:txBody>
      </p:sp>
      <p:sp>
        <p:nvSpPr>
          <p:cNvPr id="6" name="Content Placeholder 4"/>
          <p:cNvSpPr txBox="1">
            <a:spLocks/>
          </p:cNvSpPr>
          <p:nvPr/>
        </p:nvSpPr>
        <p:spPr>
          <a:xfrm>
            <a:off x="1905000" y="1417638"/>
            <a:ext cx="7620000" cy="48006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endParaRPr lang="en-US"/>
          </a:p>
        </p:txBody>
      </p:sp>
      <p:sp>
        <p:nvSpPr>
          <p:cNvPr id="3" name="Content Placeholder 2"/>
          <p:cNvSpPr>
            <a:spLocks noGrp="1"/>
          </p:cNvSpPr>
          <p:nvPr>
            <p:ph idx="1"/>
          </p:nvPr>
        </p:nvSpPr>
        <p:spPr/>
        <p:txBody>
          <a:bodyPr vert="horz" lIns="91440" tIns="45720" rIns="91440" bIns="45720" rtlCol="0" anchor="t">
            <a:normAutofit/>
          </a:bodyPr>
          <a:lstStyle/>
          <a:p>
            <a:r>
              <a:rPr lang="en-US">
                <a:cs typeface="Calibri"/>
              </a:rPr>
              <a:t>During the week of February 20-24 we moved the following applications to a new server</a:t>
            </a:r>
          </a:p>
          <a:p>
            <a:pPr lvl="1"/>
            <a:r>
              <a:rPr lang="en-US">
                <a:cs typeface="Calibri"/>
              </a:rPr>
              <a:t>Level 0</a:t>
            </a:r>
          </a:p>
          <a:p>
            <a:pPr lvl="1"/>
            <a:r>
              <a:rPr lang="en-US">
                <a:cs typeface="Calibri"/>
              </a:rPr>
              <a:t>Level-0 Test</a:t>
            </a:r>
          </a:p>
          <a:p>
            <a:pPr lvl="1"/>
            <a:r>
              <a:rPr lang="en-US">
                <a:cs typeface="Calibri"/>
              </a:rPr>
              <a:t>ASAP</a:t>
            </a:r>
          </a:p>
          <a:p>
            <a:pPr>
              <a:buClr>
                <a:srgbClr val="AD0101"/>
              </a:buClr>
            </a:pPr>
            <a:r>
              <a:rPr lang="en-US">
                <a:cs typeface="Calibri"/>
              </a:rPr>
              <a:t>We thank you all for your patience while these applications were unavailable during this time</a:t>
            </a:r>
          </a:p>
          <a:p>
            <a:pPr>
              <a:buClr>
                <a:srgbClr val="AD0101"/>
              </a:buClr>
            </a:pPr>
            <a:r>
              <a:rPr lang="en-US">
                <a:cs typeface="Calibri"/>
              </a:rPr>
              <a:t>Please contact Matt Fredericks if you experience any issues with any of these applications</a:t>
            </a:r>
          </a:p>
          <a:p>
            <a:pPr>
              <a:buClr>
                <a:srgbClr val="AD0101"/>
              </a:buClr>
            </a:pPr>
            <a:r>
              <a:rPr lang="en-US" b="1">
                <a:cs typeface="Calibri"/>
              </a:rPr>
              <a:t>Upgrades</a:t>
            </a:r>
          </a:p>
          <a:p>
            <a:pPr lvl="1"/>
            <a:r>
              <a:rPr lang="en-US">
                <a:cs typeface="Calibri"/>
              </a:rPr>
              <a:t>Level 0 and Level-0 Test were upgraded to 18.02</a:t>
            </a:r>
            <a:endParaRPr lang="en-US"/>
          </a:p>
          <a:p>
            <a:pPr lvl="1"/>
            <a:r>
              <a:rPr lang="en-US">
                <a:cs typeface="Calibri"/>
              </a:rPr>
              <a:t>ASAP was upgraded to 4.0.14</a:t>
            </a:r>
          </a:p>
          <a:p>
            <a:pPr>
              <a:buClr>
                <a:srgbClr val="AD0101"/>
              </a:buClr>
            </a:pPr>
            <a:endParaRPr lang="en-US">
              <a:cs typeface="Calibri"/>
            </a:endParaRPr>
          </a:p>
        </p:txBody>
      </p:sp>
    </p:spTree>
    <p:extLst>
      <p:ext uri="{BB962C8B-B14F-4D97-AF65-F5344CB8AC3E}">
        <p14:creationId xmlns:p14="http://schemas.microsoft.com/office/powerpoint/2010/main" val="10655812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274638"/>
            <a:ext cx="10160000" cy="1143000"/>
          </a:xfrm>
        </p:spPr>
        <p:txBody>
          <a:bodyPr anchor="ctr">
            <a:normAutofit/>
          </a:bodyPr>
          <a:lstStyle/>
          <a:p>
            <a:pPr algn="ctr"/>
            <a:r>
              <a:rPr lang="en-US" b="1">
                <a:solidFill>
                  <a:srgbClr val="3F26C9"/>
                </a:solidFill>
              </a:rPr>
              <a:t>SED Testing Updates</a:t>
            </a:r>
            <a:endParaRPr lang="en-US">
              <a:solidFill>
                <a:srgbClr val="3F26C9"/>
              </a:solidFill>
            </a:endParaRPr>
          </a:p>
        </p:txBody>
      </p:sp>
      <p:sp>
        <p:nvSpPr>
          <p:cNvPr id="4" name="Slide Number Placeholder 3"/>
          <p:cNvSpPr>
            <a:spLocks noGrp="1"/>
          </p:cNvSpPr>
          <p:nvPr>
            <p:ph type="sldNum" sz="quarter" idx="12"/>
          </p:nvPr>
        </p:nvSpPr>
        <p:spPr>
          <a:xfrm>
            <a:off x="11375717" y="5648960"/>
            <a:ext cx="731520" cy="396240"/>
          </a:xfrm>
        </p:spPr>
        <p:txBody>
          <a:bodyPr anchor="ctr">
            <a:normAutofit/>
          </a:bodyPr>
          <a:lstStyle/>
          <a:p>
            <a:pPr>
              <a:spcAft>
                <a:spcPts val="600"/>
              </a:spcAft>
            </a:pPr>
            <a:fld id="{38BC901B-B5E4-4A47-8F67-5F155DBF4CDE}" type="slidenum">
              <a:rPr lang="en-US" smtClean="0"/>
              <a:pPr>
                <a:spcAft>
                  <a:spcPts val="600"/>
                </a:spcAft>
              </a:pPr>
              <a:t>18</a:t>
            </a:fld>
            <a:endParaRPr lang="en-US"/>
          </a:p>
        </p:txBody>
      </p:sp>
      <p:pic>
        <p:nvPicPr>
          <p:cNvPr id="17" name="Picture 16" descr="Testing With Magnifier Free Stock Photo - Public Domain Pictures">
            <a:extLst>
              <a:ext uri="{FF2B5EF4-FFF2-40B4-BE49-F238E27FC236}">
                <a16:creationId xmlns:a16="http://schemas.microsoft.com/office/drawing/2014/main" id="{CE21C9B2-3BCB-1870-63E6-188FC304A2A9}"/>
              </a:ext>
            </a:extLst>
          </p:cNvPr>
          <p:cNvPicPr>
            <a:picLocks/>
          </p:cNvPicPr>
          <p:nvPr/>
        </p:nvPicPr>
        <p:blipFill rotWithShape="1">
          <a:blip r:embed="rId3"/>
          <a:srcRect t="12656" r="-297" b="-12300"/>
          <a:stretch/>
        </p:blipFill>
        <p:spPr>
          <a:xfrm>
            <a:off x="2123554" y="1877338"/>
            <a:ext cx="7048162" cy="4616378"/>
          </a:xfrm>
          <a:prstGeom prst="rect">
            <a:avLst/>
          </a:prstGeom>
        </p:spPr>
      </p:pic>
    </p:spTree>
    <p:extLst>
      <p:ext uri="{BB962C8B-B14F-4D97-AF65-F5344CB8AC3E}">
        <p14:creationId xmlns:p14="http://schemas.microsoft.com/office/powerpoint/2010/main" val="33106567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37C36-0939-4525-A189-FEDDB844E298}"/>
              </a:ext>
            </a:extLst>
          </p:cNvPr>
          <p:cNvSpPr>
            <a:spLocks noGrp="1"/>
          </p:cNvSpPr>
          <p:nvPr>
            <p:ph type="title"/>
          </p:nvPr>
        </p:nvSpPr>
        <p:spPr>
          <a:xfrm>
            <a:off x="609600" y="274638"/>
            <a:ext cx="10160000" cy="2009525"/>
          </a:xfrm>
        </p:spPr>
        <p:txBody>
          <a:bodyPr/>
          <a:lstStyle/>
          <a:p>
            <a:pPr algn="ctr"/>
            <a:r>
              <a:rPr lang="en-US" sz="3200" b="1">
                <a:solidFill>
                  <a:srgbClr val="2109AF"/>
                </a:solidFill>
              </a:rPr>
              <a:t>3-8 Testing - ELA, MATH, SCIENCE, NYSESLAT</a:t>
            </a:r>
            <a:br>
              <a:rPr lang="en-US" sz="3200"/>
            </a:br>
            <a:r>
              <a:rPr lang="en-US" sz="3600">
                <a:solidFill>
                  <a:srgbClr val="2109AF"/>
                </a:solidFill>
              </a:rPr>
              <a:t>PBT        and        CBT </a:t>
            </a:r>
          </a:p>
        </p:txBody>
      </p:sp>
      <p:sp>
        <p:nvSpPr>
          <p:cNvPr id="3" name="Slide Number Placeholder 2">
            <a:extLst>
              <a:ext uri="{FF2B5EF4-FFF2-40B4-BE49-F238E27FC236}">
                <a16:creationId xmlns:a16="http://schemas.microsoft.com/office/drawing/2014/main" id="{D192C004-6510-497B-961E-B6DF9879FF68}"/>
              </a:ext>
            </a:extLst>
          </p:cNvPr>
          <p:cNvSpPr>
            <a:spLocks noGrp="1"/>
          </p:cNvSpPr>
          <p:nvPr>
            <p:ph type="sldNum" sz="quarter" idx="12"/>
          </p:nvPr>
        </p:nvSpPr>
        <p:spPr/>
        <p:txBody>
          <a:bodyPr/>
          <a:lstStyle/>
          <a:p>
            <a:fld id="{38BC901B-B5E4-4A47-8F67-5F155DBF4CDE}" type="slidenum">
              <a:rPr lang="en-US" smtClean="0"/>
              <a:pPr/>
              <a:t>19</a:t>
            </a:fld>
            <a:endParaRPr lang="en-US"/>
          </a:p>
        </p:txBody>
      </p:sp>
      <p:pic>
        <p:nvPicPr>
          <p:cNvPr id="11" name="Picture 10">
            <a:extLst>
              <a:ext uri="{FF2B5EF4-FFF2-40B4-BE49-F238E27FC236}">
                <a16:creationId xmlns:a16="http://schemas.microsoft.com/office/drawing/2014/main" id="{AADC314E-6F1B-4B2D-9E87-A243325F559E}"/>
              </a:ext>
            </a:extLst>
          </p:cNvPr>
          <p:cNvPicPr>
            <a:picLocks noChangeAspect="1"/>
          </p:cNvPicPr>
          <p:nvPr/>
        </p:nvPicPr>
        <p:blipFill>
          <a:blip r:embed="rId2"/>
          <a:stretch>
            <a:fillRect/>
          </a:stretch>
        </p:blipFill>
        <p:spPr>
          <a:xfrm>
            <a:off x="2406518" y="2708639"/>
            <a:ext cx="2404763" cy="2009525"/>
          </a:xfrm>
          <a:prstGeom prst="rect">
            <a:avLst/>
          </a:prstGeom>
        </p:spPr>
      </p:pic>
      <p:pic>
        <p:nvPicPr>
          <p:cNvPr id="14" name="Picture 13">
            <a:extLst>
              <a:ext uri="{FF2B5EF4-FFF2-40B4-BE49-F238E27FC236}">
                <a16:creationId xmlns:a16="http://schemas.microsoft.com/office/drawing/2014/main" id="{17B6FA3D-3DF0-45F0-9A5D-4EDC02CAB595}"/>
              </a:ext>
            </a:extLst>
          </p:cNvPr>
          <p:cNvPicPr>
            <a:picLocks noChangeAspect="1"/>
          </p:cNvPicPr>
          <p:nvPr/>
        </p:nvPicPr>
        <p:blipFill>
          <a:blip r:embed="rId3"/>
          <a:stretch>
            <a:fillRect/>
          </a:stretch>
        </p:blipFill>
        <p:spPr>
          <a:xfrm>
            <a:off x="5159513" y="3003878"/>
            <a:ext cx="3542857" cy="1714286"/>
          </a:xfrm>
          <a:prstGeom prst="rect">
            <a:avLst/>
          </a:prstGeom>
        </p:spPr>
      </p:pic>
    </p:spTree>
    <p:extLst>
      <p:ext uri="{BB962C8B-B14F-4D97-AF65-F5344CB8AC3E}">
        <p14:creationId xmlns:p14="http://schemas.microsoft.com/office/powerpoint/2010/main" val="36530793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7620000" cy="715962"/>
          </a:xfrm>
        </p:spPr>
        <p:txBody>
          <a:bodyPr/>
          <a:lstStyle/>
          <a:p>
            <a:pPr algn="ctr"/>
            <a:r>
              <a:rPr lang="en-US"/>
              <a:t>Agenda</a:t>
            </a:r>
          </a:p>
        </p:txBody>
      </p:sp>
      <p:sp>
        <p:nvSpPr>
          <p:cNvPr id="3" name="Content Placeholder 2"/>
          <p:cNvSpPr>
            <a:spLocks noGrp="1"/>
          </p:cNvSpPr>
          <p:nvPr>
            <p:ph idx="1"/>
          </p:nvPr>
        </p:nvSpPr>
        <p:spPr>
          <a:xfrm>
            <a:off x="1981200" y="990600"/>
            <a:ext cx="7620000" cy="5410200"/>
          </a:xfrm>
        </p:spPr>
        <p:txBody>
          <a:bodyPr vert="horz" lIns="91440" tIns="45720" rIns="91440" bIns="45720" numCol="1" rtlCol="0" anchor="t">
            <a:normAutofit fontScale="77500" lnSpcReduction="20000"/>
          </a:bodyPr>
          <a:lstStyle/>
          <a:p>
            <a:pPr marL="398145" lvl="2" indent="0">
              <a:lnSpc>
                <a:spcPct val="150000"/>
              </a:lnSpc>
              <a:buNone/>
            </a:pPr>
            <a:r>
              <a:rPr lang="en-US" sz="2400" b="1">
                <a:ea typeface="Calibri"/>
                <a:cs typeface="Calibri"/>
              </a:rPr>
              <a:t>Staffing Updates</a:t>
            </a:r>
            <a:endParaRPr lang="en-US" sz="2400" b="1"/>
          </a:p>
          <a:p>
            <a:pPr marL="398145" lvl="2" indent="0">
              <a:lnSpc>
                <a:spcPct val="150000"/>
              </a:lnSpc>
              <a:buNone/>
            </a:pPr>
            <a:r>
              <a:rPr lang="en-US" sz="2400" b="1"/>
              <a:t>State Reporting</a:t>
            </a:r>
            <a:endParaRPr lang="en-US" sz="2400" b="1">
              <a:ea typeface="Calibri"/>
              <a:cs typeface="Calibri"/>
            </a:endParaRPr>
          </a:p>
          <a:p>
            <a:pPr lvl="2">
              <a:spcBef>
                <a:spcPts val="0"/>
              </a:spcBef>
            </a:pPr>
            <a:r>
              <a:rPr lang="en-US" sz="2200"/>
              <a:t>Upcoming SIRS due dates</a:t>
            </a:r>
            <a:endParaRPr lang="en-US" sz="2200">
              <a:cs typeface="Calibri"/>
            </a:endParaRPr>
          </a:p>
          <a:p>
            <a:pPr marL="777240" lvl="2" indent="0">
              <a:spcBef>
                <a:spcPts val="0"/>
              </a:spcBef>
              <a:buNone/>
            </a:pPr>
            <a:endParaRPr lang="en-US" sz="2200">
              <a:cs typeface="Calibri"/>
            </a:endParaRPr>
          </a:p>
          <a:p>
            <a:pPr marL="411480" lvl="1" indent="0">
              <a:spcBef>
                <a:spcPts val="0"/>
              </a:spcBef>
              <a:buNone/>
            </a:pPr>
            <a:r>
              <a:rPr lang="en-US" sz="2400" b="1">
                <a:ea typeface="Calibri"/>
                <a:cs typeface="Calibri"/>
              </a:rPr>
              <a:t>PD Reporting</a:t>
            </a:r>
          </a:p>
          <a:p>
            <a:pPr lvl="2">
              <a:spcBef>
                <a:spcPts val="0"/>
              </a:spcBef>
            </a:pPr>
            <a:r>
              <a:rPr lang="en-US" sz="2200">
                <a:ea typeface="Calibri"/>
                <a:cs typeface="Calibri"/>
              </a:rPr>
              <a:t>Updates</a:t>
            </a:r>
          </a:p>
          <a:p>
            <a:pPr marL="411480" lvl="1" indent="0">
              <a:spcBef>
                <a:spcPts val="0"/>
              </a:spcBef>
              <a:buNone/>
            </a:pPr>
            <a:endParaRPr lang="en-US" sz="2400" b="1"/>
          </a:p>
          <a:p>
            <a:pPr marL="411480" lvl="1" indent="0">
              <a:spcBef>
                <a:spcPts val="0"/>
              </a:spcBef>
              <a:buNone/>
            </a:pPr>
            <a:r>
              <a:rPr lang="en-US" sz="2400" b="1">
                <a:cs typeface="Calibri"/>
              </a:rPr>
              <a:t>3-8 Testing</a:t>
            </a:r>
            <a:endParaRPr lang="en-US" sz="2400" b="1"/>
          </a:p>
          <a:p>
            <a:pPr lvl="2">
              <a:spcBef>
                <a:spcPts val="0"/>
              </a:spcBef>
            </a:pPr>
            <a:r>
              <a:rPr lang="en-US" sz="2200">
                <a:cs typeface="Calibri"/>
              </a:rPr>
              <a:t>Level 0 data timelines</a:t>
            </a:r>
            <a:endParaRPr lang="en-US" sz="2200">
              <a:ea typeface="Calibri"/>
              <a:cs typeface="Calibri"/>
            </a:endParaRPr>
          </a:p>
          <a:p>
            <a:pPr lvl="2">
              <a:spcBef>
                <a:spcPts val="0"/>
              </a:spcBef>
            </a:pPr>
            <a:r>
              <a:rPr lang="en-US" sz="2200">
                <a:cs typeface="Calibri"/>
              </a:rPr>
              <a:t>Answer Sheets</a:t>
            </a:r>
            <a:endParaRPr lang="en-US" sz="2200">
              <a:ea typeface="Calibri"/>
              <a:cs typeface="Calibri"/>
            </a:endParaRPr>
          </a:p>
          <a:p>
            <a:pPr lvl="2">
              <a:spcBef>
                <a:spcPts val="0"/>
              </a:spcBef>
            </a:pPr>
            <a:r>
              <a:rPr lang="en-US" sz="2200">
                <a:cs typeface="Calibri"/>
              </a:rPr>
              <a:t>Reason Not Tested Codes</a:t>
            </a:r>
            <a:endParaRPr lang="en-US" sz="2200">
              <a:ea typeface="Calibri"/>
              <a:cs typeface="Calibri"/>
            </a:endParaRPr>
          </a:p>
          <a:p>
            <a:pPr lvl="2">
              <a:spcBef>
                <a:spcPts val="0"/>
              </a:spcBef>
            </a:pPr>
            <a:r>
              <a:rPr lang="en-US" sz="2200">
                <a:cs typeface="Calibri"/>
              </a:rPr>
              <a:t>Vendor Scoring</a:t>
            </a:r>
            <a:endParaRPr lang="en-US" sz="2200">
              <a:ea typeface="Calibri"/>
              <a:cs typeface="Calibri"/>
            </a:endParaRPr>
          </a:p>
          <a:p>
            <a:pPr marL="777240" lvl="2" indent="0">
              <a:spcBef>
                <a:spcPts val="0"/>
              </a:spcBef>
              <a:buClr>
                <a:srgbClr val="AC956E"/>
              </a:buClr>
              <a:buNone/>
            </a:pPr>
            <a:endParaRPr lang="en-US" sz="2400"/>
          </a:p>
          <a:p>
            <a:pPr marL="411480" lvl="1" indent="0">
              <a:spcBef>
                <a:spcPts val="0"/>
              </a:spcBef>
              <a:buNone/>
            </a:pPr>
            <a:r>
              <a:rPr lang="en-US" sz="2600" b="1">
                <a:ea typeface="+mn-lt"/>
                <a:cs typeface="+mn-lt"/>
              </a:rPr>
              <a:t>NYSAA Reminders</a:t>
            </a:r>
          </a:p>
          <a:p>
            <a:pPr marL="411480" lvl="1" indent="0">
              <a:spcBef>
                <a:spcPts val="0"/>
              </a:spcBef>
              <a:buClr>
                <a:srgbClr val="726056"/>
              </a:buClr>
              <a:buNone/>
            </a:pPr>
            <a:endParaRPr lang="en-US" sz="2600" b="1">
              <a:ea typeface="+mn-lt"/>
              <a:cs typeface="+mn-lt"/>
            </a:endParaRPr>
          </a:p>
          <a:p>
            <a:pPr marL="411480" lvl="1" indent="0">
              <a:spcBef>
                <a:spcPts val="0"/>
              </a:spcBef>
              <a:buNone/>
            </a:pPr>
            <a:r>
              <a:rPr lang="en-US" sz="2600" b="1">
                <a:ea typeface="+mn-lt"/>
                <a:cs typeface="+mn-lt"/>
              </a:rPr>
              <a:t>Level 1 Update and Survey</a:t>
            </a:r>
            <a:endParaRPr lang="en-US"/>
          </a:p>
          <a:p>
            <a:pPr marL="411480" lvl="1" indent="0">
              <a:spcBef>
                <a:spcPts val="0"/>
              </a:spcBef>
              <a:buNone/>
            </a:pPr>
            <a:endParaRPr lang="en-US"/>
          </a:p>
          <a:p>
            <a:pPr marL="411480" lvl="1" indent="0">
              <a:spcBef>
                <a:spcPts val="0"/>
              </a:spcBef>
              <a:buNone/>
            </a:pPr>
            <a:r>
              <a:rPr lang="en-US" sz="2400" b="1"/>
              <a:t>Regents</a:t>
            </a:r>
            <a:endParaRPr lang="en-US" sz="2400" b="1">
              <a:cs typeface="Calibri"/>
            </a:endParaRPr>
          </a:p>
          <a:p>
            <a:pPr lvl="2">
              <a:spcBef>
                <a:spcPts val="0"/>
              </a:spcBef>
            </a:pPr>
            <a:r>
              <a:rPr lang="en-US" sz="2200"/>
              <a:t>Algebra I  Pre-ID Data Due</a:t>
            </a:r>
            <a:r>
              <a:rPr lang="en-US" sz="2200" b="1"/>
              <a:t> Thursday, March 28</a:t>
            </a:r>
            <a:endParaRPr lang="en-US" sz="2200" b="1">
              <a:cs typeface="Calibri"/>
            </a:endParaRPr>
          </a:p>
          <a:p>
            <a:pPr lvl="2">
              <a:spcBef>
                <a:spcPts val="0"/>
              </a:spcBef>
            </a:pPr>
            <a:r>
              <a:rPr lang="en-US" sz="2200" b="1">
                <a:ea typeface="+mn-lt"/>
                <a:cs typeface="+mn-lt"/>
              </a:rPr>
              <a:t>January scores L2RPT</a:t>
            </a:r>
          </a:p>
          <a:p>
            <a:pPr lvl="2">
              <a:spcBef>
                <a:spcPts val="0"/>
              </a:spcBef>
            </a:pPr>
            <a:r>
              <a:rPr lang="en-US" sz="2200" b="1">
                <a:ea typeface="+mn-lt"/>
                <a:cs typeface="+mn-lt"/>
              </a:rPr>
              <a:t>June Regents</a:t>
            </a:r>
          </a:p>
          <a:p>
            <a:pPr marL="411480" lvl="1" indent="0">
              <a:spcBef>
                <a:spcPts val="0"/>
              </a:spcBef>
              <a:buClr>
                <a:srgbClr val="726056"/>
              </a:buClr>
              <a:buNone/>
            </a:pPr>
            <a:endParaRPr lang="en-US" sz="2400" b="1">
              <a:ea typeface="Calibri"/>
              <a:cs typeface="Calibri"/>
            </a:endParaRPr>
          </a:p>
          <a:p>
            <a:pPr marL="114300" indent="0">
              <a:buClr>
                <a:srgbClr val="AD0101"/>
              </a:buClr>
              <a:buNone/>
            </a:pPr>
            <a:endParaRPr lang="en-US" sz="2800">
              <a:ea typeface="Calibri"/>
              <a:cs typeface="Calibri"/>
            </a:endParaRPr>
          </a:p>
          <a:p>
            <a:pPr marL="114300" indent="0">
              <a:buClr>
                <a:srgbClr val="AD0101"/>
              </a:buClr>
              <a:buNone/>
            </a:pPr>
            <a:endParaRPr lang="en-US" sz="2800">
              <a:ea typeface="Calibri"/>
              <a:cs typeface="Calibri"/>
            </a:endParaRPr>
          </a:p>
          <a:p>
            <a:pPr marL="411480" lvl="1" indent="0">
              <a:lnSpc>
                <a:spcPct val="150000"/>
              </a:lnSpc>
              <a:buClr>
                <a:srgbClr val="726056"/>
              </a:buClr>
              <a:buNone/>
            </a:pPr>
            <a:endParaRPr lang="en-US" sz="2600">
              <a:ea typeface="Calibri"/>
              <a:cs typeface="Calibri"/>
            </a:endParaRPr>
          </a:p>
          <a:p>
            <a:pPr marL="411480" lvl="1" indent="0">
              <a:buClr>
                <a:srgbClr val="726056"/>
              </a:buClr>
              <a:buNone/>
            </a:pPr>
            <a:endParaRPr lang="en-US" sz="2600">
              <a:ea typeface="Calibri"/>
              <a:cs typeface="Calibri"/>
            </a:endParaRPr>
          </a:p>
        </p:txBody>
      </p:sp>
      <p:sp>
        <p:nvSpPr>
          <p:cNvPr id="4" name="Slide Number Placeholder 3"/>
          <p:cNvSpPr>
            <a:spLocks noGrp="1"/>
          </p:cNvSpPr>
          <p:nvPr>
            <p:ph type="sldNum" sz="quarter" idx="12"/>
          </p:nvPr>
        </p:nvSpPr>
        <p:spPr/>
        <p:txBody>
          <a:bodyPr/>
          <a:lstStyle/>
          <a:p>
            <a:fld id="{38BC901B-B5E4-4A47-8F67-5F155DBF4CDE}" type="slidenum">
              <a:rPr lang="en-US" smtClean="0"/>
              <a:pPr/>
              <a:t>2</a:t>
            </a:fld>
            <a:endParaRPr lang="en-US"/>
          </a:p>
        </p:txBody>
      </p:sp>
    </p:spTree>
    <p:extLst>
      <p:ext uri="{BB962C8B-B14F-4D97-AF65-F5344CB8AC3E}">
        <p14:creationId xmlns:p14="http://schemas.microsoft.com/office/powerpoint/2010/main" val="17715625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AC812-7735-4F8F-9D72-512D94B7C603}"/>
              </a:ext>
            </a:extLst>
          </p:cNvPr>
          <p:cNvSpPr>
            <a:spLocks noGrp="1"/>
          </p:cNvSpPr>
          <p:nvPr>
            <p:ph type="title"/>
          </p:nvPr>
        </p:nvSpPr>
        <p:spPr>
          <a:xfrm>
            <a:off x="375137" y="274639"/>
            <a:ext cx="10488247" cy="779247"/>
          </a:xfrm>
        </p:spPr>
        <p:txBody>
          <a:bodyPr/>
          <a:lstStyle/>
          <a:p>
            <a:pPr algn="ctr"/>
            <a:r>
              <a:rPr lang="en-US" sz="2400" b="1">
                <a:solidFill>
                  <a:srgbClr val="2109AF"/>
                </a:solidFill>
              </a:rPr>
              <a:t>3-8 Testing - General Reminders Concerning Reason Not Tested Reporting</a:t>
            </a:r>
            <a:br>
              <a:rPr lang="en-US" sz="2400" b="1"/>
            </a:br>
            <a:r>
              <a:rPr lang="en-US" sz="2800" b="1">
                <a:solidFill>
                  <a:srgbClr val="2109AF"/>
                </a:solidFill>
              </a:rPr>
              <a:t>(PBT)</a:t>
            </a:r>
          </a:p>
        </p:txBody>
      </p:sp>
      <p:sp>
        <p:nvSpPr>
          <p:cNvPr id="3" name="Content Placeholder 2">
            <a:extLst>
              <a:ext uri="{FF2B5EF4-FFF2-40B4-BE49-F238E27FC236}">
                <a16:creationId xmlns:a16="http://schemas.microsoft.com/office/drawing/2014/main" id="{AF6989FA-1BD3-40AE-97FA-91342D3FCEF3}"/>
              </a:ext>
            </a:extLst>
          </p:cNvPr>
          <p:cNvSpPr>
            <a:spLocks noGrp="1"/>
          </p:cNvSpPr>
          <p:nvPr>
            <p:ph idx="1"/>
          </p:nvPr>
        </p:nvSpPr>
        <p:spPr>
          <a:xfrm>
            <a:off x="163053" y="1056065"/>
            <a:ext cx="11013856" cy="5562780"/>
          </a:xfrm>
        </p:spPr>
        <p:txBody>
          <a:bodyPr vert="horz" lIns="91440" tIns="45720" rIns="91440" bIns="45720" rtlCol="0" anchor="t">
            <a:normAutofit/>
          </a:bodyPr>
          <a:lstStyle/>
          <a:p>
            <a:r>
              <a:rPr lang="en-US" b="1"/>
              <a:t>Administrative Error:</a:t>
            </a:r>
            <a:r>
              <a:rPr lang="en-US"/>
              <a:t>  a 2-step reporting process which includes both a letter written by the principal sent to NYSED &amp; a student answer sheet bubbled as Administrative Errors sent in for processing. </a:t>
            </a:r>
            <a:endParaRPr lang="en-US">
              <a:ea typeface="Calibri"/>
              <a:cs typeface="Calibri"/>
            </a:endParaRPr>
          </a:p>
          <a:p>
            <a:endParaRPr lang="en-US"/>
          </a:p>
          <a:p>
            <a:r>
              <a:rPr lang="en-US" b="1"/>
              <a:t>Medically Excused:  </a:t>
            </a:r>
            <a:r>
              <a:rPr lang="en-US"/>
              <a:t>an answer sheets must be submitted for processing with Medically Excused bubble for that student.</a:t>
            </a:r>
            <a:endParaRPr lang="en-US">
              <a:ea typeface="Calibri"/>
              <a:cs typeface="Calibri"/>
            </a:endParaRPr>
          </a:p>
          <a:p>
            <a:endParaRPr lang="en-US" sz="800"/>
          </a:p>
          <a:p>
            <a:endParaRPr lang="en-US" sz="800"/>
          </a:p>
          <a:p>
            <a:r>
              <a:rPr lang="en-US" b="1"/>
              <a:t>Absent or Refused entire test:  </a:t>
            </a:r>
            <a:r>
              <a:rPr lang="en-US"/>
              <a:t>Both Session 1 AND Session 2 reason not tested must be bubbled in on the student answer sheet and sent in for processing.</a:t>
            </a:r>
            <a:endParaRPr lang="en-US">
              <a:ea typeface="Calibri"/>
              <a:cs typeface="Calibri"/>
            </a:endParaRPr>
          </a:p>
          <a:p>
            <a:endParaRPr lang="en-US" sz="800"/>
          </a:p>
          <a:p>
            <a:endParaRPr lang="en-US" sz="800"/>
          </a:p>
          <a:p>
            <a:r>
              <a:rPr lang="en-US" b="1"/>
              <a:t>Absent for test (or any part) and completes test during make- ups:</a:t>
            </a:r>
            <a:r>
              <a:rPr lang="en-US"/>
              <a:t> Make sure to erase the absent bubble before sending in for processing. </a:t>
            </a:r>
            <a:endParaRPr lang="en-US" sz="1600">
              <a:ea typeface="Calibri"/>
              <a:cs typeface="Calibri"/>
            </a:endParaRPr>
          </a:p>
        </p:txBody>
      </p:sp>
      <p:sp>
        <p:nvSpPr>
          <p:cNvPr id="4" name="Slide Number Placeholder 3">
            <a:extLst>
              <a:ext uri="{FF2B5EF4-FFF2-40B4-BE49-F238E27FC236}">
                <a16:creationId xmlns:a16="http://schemas.microsoft.com/office/drawing/2014/main" id="{9561A665-33AA-4A25-B5E1-3799B3B5D2B4}"/>
              </a:ext>
            </a:extLst>
          </p:cNvPr>
          <p:cNvSpPr>
            <a:spLocks noGrp="1"/>
          </p:cNvSpPr>
          <p:nvPr>
            <p:ph type="sldNum" sz="quarter" idx="12"/>
          </p:nvPr>
        </p:nvSpPr>
        <p:spPr/>
        <p:txBody>
          <a:bodyPr/>
          <a:lstStyle/>
          <a:p>
            <a:fld id="{38BC901B-B5E4-4A47-8F67-5F155DBF4CDE}" type="slidenum">
              <a:rPr lang="en-US" smtClean="0"/>
              <a:pPr/>
              <a:t>20</a:t>
            </a:fld>
            <a:endParaRPr lang="en-US"/>
          </a:p>
        </p:txBody>
      </p:sp>
      <p:pic>
        <p:nvPicPr>
          <p:cNvPr id="6" name="Picture 5" descr="Reminder Note Sticky · Free vector graphic on Pixabay">
            <a:extLst>
              <a:ext uri="{FF2B5EF4-FFF2-40B4-BE49-F238E27FC236}">
                <a16:creationId xmlns:a16="http://schemas.microsoft.com/office/drawing/2014/main" id="{C51A5C3D-3002-0C50-186B-E62BED08EBAC}"/>
              </a:ext>
            </a:extLst>
          </p:cNvPr>
          <p:cNvPicPr>
            <a:picLocks noChangeAspect="1"/>
          </p:cNvPicPr>
          <p:nvPr/>
        </p:nvPicPr>
        <p:blipFill rotWithShape="1">
          <a:blip r:embed="rId2"/>
          <a:srcRect t="1205" r="562" b="18072"/>
          <a:stretch/>
        </p:blipFill>
        <p:spPr>
          <a:xfrm>
            <a:off x="9331890" y="5225180"/>
            <a:ext cx="1845801" cy="1398644"/>
          </a:xfrm>
          <a:prstGeom prst="rect">
            <a:avLst/>
          </a:prstGeom>
        </p:spPr>
      </p:pic>
    </p:spTree>
    <p:extLst>
      <p:ext uri="{BB962C8B-B14F-4D97-AF65-F5344CB8AC3E}">
        <p14:creationId xmlns:p14="http://schemas.microsoft.com/office/powerpoint/2010/main" val="12331430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E4F13-C850-498A-FD9C-5E687B3D51FD}"/>
              </a:ext>
            </a:extLst>
          </p:cNvPr>
          <p:cNvSpPr>
            <a:spLocks noGrp="1"/>
          </p:cNvSpPr>
          <p:nvPr>
            <p:ph type="title"/>
          </p:nvPr>
        </p:nvSpPr>
        <p:spPr>
          <a:xfrm>
            <a:off x="280737" y="234533"/>
            <a:ext cx="10488863" cy="990600"/>
          </a:xfrm>
        </p:spPr>
        <p:txBody>
          <a:bodyPr/>
          <a:lstStyle/>
          <a:p>
            <a:r>
              <a:rPr lang="en-US" sz="3600" b="1">
                <a:solidFill>
                  <a:srgbClr val="2109AF"/>
                </a:solidFill>
                <a:ea typeface="Cambria"/>
              </a:rPr>
              <a:t>                 </a:t>
            </a:r>
            <a:r>
              <a:rPr lang="en-US" sz="2800" b="1">
                <a:solidFill>
                  <a:srgbClr val="2109AF"/>
                </a:solidFill>
                <a:ea typeface="Cambria"/>
              </a:rPr>
              <a:t>Ordering Paper Answer Sheets for CBT Students</a:t>
            </a:r>
            <a:br>
              <a:rPr lang="en-US" sz="2800" b="1">
                <a:ea typeface="Cambria"/>
              </a:rPr>
            </a:br>
            <a:r>
              <a:rPr lang="en-US" sz="2800" b="1">
                <a:solidFill>
                  <a:srgbClr val="2109AF"/>
                </a:solidFill>
                <a:ea typeface="Cambria"/>
              </a:rPr>
              <a:t>                                                                        (CBT)</a:t>
            </a:r>
          </a:p>
        </p:txBody>
      </p:sp>
      <p:sp>
        <p:nvSpPr>
          <p:cNvPr id="3" name="Content Placeholder 2">
            <a:extLst>
              <a:ext uri="{FF2B5EF4-FFF2-40B4-BE49-F238E27FC236}">
                <a16:creationId xmlns:a16="http://schemas.microsoft.com/office/drawing/2014/main" id="{484D9D4B-309B-1669-314C-B12C6FD57758}"/>
              </a:ext>
            </a:extLst>
          </p:cNvPr>
          <p:cNvSpPr>
            <a:spLocks noGrp="1"/>
          </p:cNvSpPr>
          <p:nvPr>
            <p:ph idx="1"/>
          </p:nvPr>
        </p:nvSpPr>
        <p:spPr>
          <a:xfrm>
            <a:off x="150313" y="1267752"/>
            <a:ext cx="10942876" cy="4851918"/>
          </a:xfrm>
        </p:spPr>
        <p:txBody>
          <a:bodyPr vert="horz" lIns="91440" tIns="45720" rIns="91440" bIns="45720" rtlCol="0" anchor="t">
            <a:normAutofit fontScale="70000" lnSpcReduction="20000"/>
          </a:bodyPr>
          <a:lstStyle/>
          <a:p>
            <a:r>
              <a:rPr lang="en-US" sz="2400">
                <a:cs typeface="Calibri"/>
              </a:rPr>
              <a:t>CBT students that need to take the paper version of the test... must have an IEP/504 stating they require paper testing.</a:t>
            </a:r>
            <a:endParaRPr lang="en-US" sz="2400">
              <a:ea typeface="Calibri"/>
              <a:cs typeface="Calibri"/>
            </a:endParaRPr>
          </a:p>
          <a:p>
            <a:endParaRPr lang="en-US" sz="2400">
              <a:ea typeface="Calibri"/>
              <a:cs typeface="Calibri"/>
            </a:endParaRPr>
          </a:p>
          <a:p>
            <a:r>
              <a:rPr lang="en-US" sz="2400">
                <a:ea typeface="Calibri"/>
                <a:cs typeface="Calibri"/>
              </a:rPr>
              <a:t>CBT paper answer sheets request forms(Excel) were posted on our SFTP site January 30th along with directions.  All answer sheet request forms should have been into to us by February 16th.</a:t>
            </a:r>
          </a:p>
          <a:p>
            <a:endParaRPr lang="en-US" sz="2400">
              <a:ea typeface="Calibri"/>
              <a:cs typeface="Calibri"/>
            </a:endParaRPr>
          </a:p>
          <a:p>
            <a:r>
              <a:rPr lang="en-US" sz="2400">
                <a:ea typeface="Calibri"/>
                <a:cs typeface="Calibri"/>
              </a:rPr>
              <a:t>However, schools that find they will need additional paper answer sheets printed (</a:t>
            </a:r>
            <a:r>
              <a:rPr lang="en-US" sz="2400" i="1">
                <a:ea typeface="Calibri"/>
                <a:cs typeface="Calibri"/>
              </a:rPr>
              <a:t>but had not completed an order form</a:t>
            </a:r>
            <a:r>
              <a:rPr lang="en-US" sz="2400">
                <a:ea typeface="Calibri"/>
                <a:cs typeface="Calibri"/>
              </a:rPr>
              <a:t>) should contact me directly.  I will then send you the appropriate blank Excel order form to complete (inlcuding form directions).  Please do not wait until the last minute before testing to order additional answer sheets.</a:t>
            </a:r>
          </a:p>
          <a:p>
            <a:endParaRPr lang="en-US" sz="2400">
              <a:ea typeface="+mn-lt"/>
              <a:cs typeface="+mn-lt"/>
            </a:endParaRPr>
          </a:p>
          <a:p>
            <a:r>
              <a:rPr lang="en-US" sz="2400">
                <a:ea typeface="+mn-lt"/>
                <a:cs typeface="+mn-lt"/>
              </a:rPr>
              <a:t>Our goal is to have </a:t>
            </a:r>
            <a:r>
              <a:rPr lang="en-US" sz="2400" b="1">
                <a:ea typeface="+mn-lt"/>
                <a:cs typeface="+mn-lt"/>
              </a:rPr>
              <a:t>all answer sheets printed and shipped out</a:t>
            </a:r>
            <a:r>
              <a:rPr lang="en-US" sz="2400">
                <a:ea typeface="+mn-lt"/>
                <a:cs typeface="+mn-lt"/>
              </a:rPr>
              <a:t> (districts) </a:t>
            </a:r>
            <a:r>
              <a:rPr lang="en-US" sz="2400" b="1">
                <a:ea typeface="+mn-lt"/>
                <a:cs typeface="+mn-lt"/>
              </a:rPr>
              <a:t>and ready for pick-up</a:t>
            </a:r>
            <a:r>
              <a:rPr lang="en-US" sz="2400">
                <a:ea typeface="+mn-lt"/>
                <a:cs typeface="+mn-lt"/>
              </a:rPr>
              <a:t> (Charters &amp; Non-Public) before the testing window opens April 8th.</a:t>
            </a:r>
            <a:endParaRPr lang="en-US"/>
          </a:p>
          <a:p>
            <a:pPr marL="114300" indent="0">
              <a:buNone/>
            </a:pPr>
            <a:r>
              <a:rPr lang="en-US" sz="2400">
                <a:ea typeface="+mn-lt"/>
                <a:cs typeface="+mn-lt"/>
              </a:rPr>
              <a:t>                                                  </a:t>
            </a:r>
            <a:r>
              <a:rPr lang="en-US" sz="2400" b="1">
                <a:solidFill>
                  <a:srgbClr val="3F26C9"/>
                </a:solidFill>
                <a:ea typeface="+mn-lt"/>
                <a:cs typeface="+mn-lt"/>
              </a:rPr>
              <a:t>Delivery and pick-up dates coming soon</a:t>
            </a:r>
            <a:r>
              <a:rPr lang="en-US" sz="2400">
                <a:ea typeface="+mn-lt"/>
                <a:cs typeface="+mn-lt"/>
              </a:rPr>
              <a:t> </a:t>
            </a:r>
          </a:p>
          <a:p>
            <a:pPr marL="114300" indent="0">
              <a:buNone/>
            </a:pPr>
            <a:r>
              <a:rPr lang="en-US" sz="2400" b="1">
                <a:ea typeface="+mn-lt"/>
                <a:cs typeface="+mn-lt"/>
              </a:rPr>
              <a:t>      </a:t>
            </a:r>
            <a:endParaRPr lang="en-US" sz="2400">
              <a:ea typeface="+mn-lt"/>
              <a:cs typeface="+mn-lt"/>
            </a:endParaRPr>
          </a:p>
          <a:p>
            <a:pPr marL="285750" indent="-285750">
              <a:buFont typeface="Arial"/>
              <a:buChar char="•"/>
            </a:pPr>
            <a:r>
              <a:rPr lang="en-US" sz="2400" b="1">
                <a:ea typeface="+mn-lt"/>
                <a:cs typeface="+mn-lt"/>
              </a:rPr>
              <a:t>Test booklets </a:t>
            </a:r>
            <a:r>
              <a:rPr lang="en-US" sz="2400">
                <a:ea typeface="+mn-lt"/>
                <a:cs typeface="+mn-lt"/>
              </a:rPr>
              <a:t>should have already been ordered for these students during the </a:t>
            </a:r>
            <a:endParaRPr lang="en-US" sz="2400">
              <a:solidFill>
                <a:srgbClr val="808080"/>
              </a:solidFill>
              <a:ea typeface="+mn-lt"/>
              <a:cs typeface="+mn-lt"/>
            </a:endParaRPr>
          </a:p>
          <a:p>
            <a:pPr marL="285750" indent="-285750">
              <a:buFont typeface="Arial"/>
              <a:buChar char="•"/>
            </a:pPr>
            <a:r>
              <a:rPr lang="en-US" sz="2400">
                <a:ea typeface="+mn-lt"/>
                <a:cs typeface="+mn-lt"/>
              </a:rPr>
              <a:t>NYSED assessment ordering window.  </a:t>
            </a:r>
            <a:endParaRPr lang="en-US" sz="2400">
              <a:solidFill>
                <a:srgbClr val="808080"/>
              </a:solidFill>
              <a:ea typeface="+mn-lt"/>
              <a:cs typeface="+mn-lt"/>
            </a:endParaRPr>
          </a:p>
          <a:p>
            <a:pPr marL="285750" indent="-285750">
              <a:buFont typeface="Arial"/>
              <a:buChar char="•"/>
            </a:pPr>
            <a:r>
              <a:rPr lang="en-US" sz="2400">
                <a:ea typeface="+mn-lt"/>
                <a:cs typeface="+mn-lt"/>
              </a:rPr>
              <a:t>If you need additional test booklets, you can still order them directly through NWEA.  </a:t>
            </a:r>
            <a:endParaRPr lang="en-US" sz="2400">
              <a:solidFill>
                <a:srgbClr val="808080"/>
              </a:solidFill>
              <a:ea typeface="+mn-lt"/>
              <a:cs typeface="+mn-lt"/>
            </a:endParaRPr>
          </a:p>
          <a:p>
            <a:pPr marL="285750" indent="-285750">
              <a:buFont typeface="Arial"/>
              <a:buChar char="•"/>
            </a:pPr>
            <a:r>
              <a:rPr lang="en-US" sz="2400">
                <a:ea typeface="+mn-lt"/>
                <a:cs typeface="+mn-lt"/>
              </a:rPr>
              <a:t>Contact Info. --&gt; 1-866-997-0695  or  NYTesting@nwea.org</a:t>
            </a:r>
            <a:endParaRPr lang="en-US" sz="2400">
              <a:solidFill>
                <a:srgbClr val="808080"/>
              </a:solidFill>
              <a:ea typeface="+mn-lt"/>
              <a:cs typeface="+mn-lt"/>
            </a:endParaRPr>
          </a:p>
          <a:p>
            <a:pPr marL="114300" indent="0">
              <a:buNone/>
            </a:pPr>
            <a:r>
              <a:rPr lang="en-US" b="1">
                <a:ea typeface="+mn-lt"/>
                <a:cs typeface="+mn-lt"/>
              </a:rPr>
              <a:t>            </a:t>
            </a:r>
            <a:endParaRPr lang="en-US">
              <a:ea typeface="+mn-lt"/>
              <a:cs typeface="+mn-lt"/>
            </a:endParaRPr>
          </a:p>
          <a:p>
            <a:pPr marL="411480" lvl="1" indent="0">
              <a:buNone/>
            </a:pPr>
            <a:r>
              <a:rPr lang="en-US" b="1">
                <a:ea typeface="+mn-lt"/>
                <a:cs typeface="+mn-lt"/>
              </a:rPr>
              <a:t>                         </a:t>
            </a:r>
            <a:r>
              <a:rPr lang="en-US" b="1">
                <a:solidFill>
                  <a:srgbClr val="2109AF"/>
                </a:solidFill>
                <a:ea typeface="+mn-lt"/>
                <a:cs typeface="+mn-lt"/>
              </a:rPr>
              <a:t>If you have any questions or concerns, please do contact me.</a:t>
            </a:r>
            <a:endParaRPr lang="en-US">
              <a:solidFill>
                <a:srgbClr val="2109AF"/>
              </a:solidFill>
              <a:ea typeface="Calibri"/>
              <a:cs typeface="Calibri"/>
            </a:endParaRPr>
          </a:p>
        </p:txBody>
      </p:sp>
      <p:sp>
        <p:nvSpPr>
          <p:cNvPr id="4" name="Slide Number Placeholder 3">
            <a:extLst>
              <a:ext uri="{FF2B5EF4-FFF2-40B4-BE49-F238E27FC236}">
                <a16:creationId xmlns:a16="http://schemas.microsoft.com/office/drawing/2014/main" id="{BAFCBF89-EC7D-F181-13A7-40E7A76902BB}"/>
              </a:ext>
            </a:extLst>
          </p:cNvPr>
          <p:cNvSpPr>
            <a:spLocks noGrp="1"/>
          </p:cNvSpPr>
          <p:nvPr>
            <p:ph type="sldNum" sz="quarter" idx="12"/>
          </p:nvPr>
        </p:nvSpPr>
        <p:spPr/>
        <p:txBody>
          <a:bodyPr/>
          <a:lstStyle/>
          <a:p>
            <a:fld id="{38BC901B-B5E4-4A47-8F67-5F155DBF4CDE}" type="slidenum">
              <a:rPr lang="en-US" smtClean="0"/>
              <a:pPr/>
              <a:t>21</a:t>
            </a:fld>
            <a:endParaRPr lang="en-US"/>
          </a:p>
        </p:txBody>
      </p:sp>
      <p:pic>
        <p:nvPicPr>
          <p:cNvPr id="5" name="Picture 4" descr="A person holding a pencil over a test&#10;&#10;Description automatically generated">
            <a:extLst>
              <a:ext uri="{FF2B5EF4-FFF2-40B4-BE49-F238E27FC236}">
                <a16:creationId xmlns:a16="http://schemas.microsoft.com/office/drawing/2014/main" id="{B3239BAE-90E9-49E2-5D96-91615B0AA09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645570" y="4968659"/>
            <a:ext cx="2385163" cy="1586629"/>
          </a:xfrm>
          <a:prstGeom prst="rect">
            <a:avLst/>
          </a:prstGeom>
        </p:spPr>
      </p:pic>
    </p:spTree>
    <p:extLst>
      <p:ext uri="{BB962C8B-B14F-4D97-AF65-F5344CB8AC3E}">
        <p14:creationId xmlns:p14="http://schemas.microsoft.com/office/powerpoint/2010/main" val="4516599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04643-45C5-5D47-E2D7-93A1B8D87627}"/>
              </a:ext>
            </a:extLst>
          </p:cNvPr>
          <p:cNvSpPr>
            <a:spLocks noGrp="1"/>
          </p:cNvSpPr>
          <p:nvPr>
            <p:ph type="title"/>
          </p:nvPr>
        </p:nvSpPr>
        <p:spPr>
          <a:xfrm>
            <a:off x="609600" y="238471"/>
            <a:ext cx="10160000" cy="892740"/>
          </a:xfrm>
        </p:spPr>
        <p:txBody>
          <a:bodyPr/>
          <a:lstStyle/>
          <a:p>
            <a:pPr algn="ctr"/>
            <a:r>
              <a:rPr lang="en-US" sz="2400" b="1">
                <a:ea typeface="+mj-lt"/>
                <a:cs typeface="+mj-lt"/>
              </a:rPr>
              <a:t> </a:t>
            </a:r>
            <a:br>
              <a:rPr lang="en-US" sz="2400" b="1">
                <a:ea typeface="+mj-lt"/>
                <a:cs typeface="+mj-lt"/>
              </a:rPr>
            </a:br>
            <a:br>
              <a:rPr lang="en-US" sz="2400" b="1">
                <a:ea typeface="+mj-lt"/>
                <a:cs typeface="+mj-lt"/>
              </a:rPr>
            </a:br>
            <a:r>
              <a:rPr lang="en-US" sz="2400" b="1">
                <a:solidFill>
                  <a:srgbClr val="3F26C9"/>
                </a:solidFill>
                <a:ea typeface="+mj-lt"/>
                <a:cs typeface="+mj-lt"/>
              </a:rPr>
              <a:t>ADDING 7th GRADE STUDENTS TO GRADE 8 SCIENCE VIA NEXTERA ADMIN</a:t>
            </a:r>
            <a:br>
              <a:rPr lang="en-US" sz="2400" b="1">
                <a:ea typeface="+mj-lt"/>
                <a:cs typeface="+mj-lt"/>
              </a:rPr>
            </a:br>
            <a:r>
              <a:rPr lang="en-US" sz="2400" b="1">
                <a:solidFill>
                  <a:srgbClr val="3F26C9"/>
                </a:solidFill>
                <a:ea typeface="Cambria"/>
              </a:rPr>
              <a:t>  (CBT)</a:t>
            </a:r>
            <a:endParaRPr lang="en-US" sz="2400">
              <a:solidFill>
                <a:srgbClr val="3F26C9"/>
              </a:solidFill>
              <a:ea typeface="Cambria"/>
            </a:endParaRPr>
          </a:p>
          <a:p>
            <a:endParaRPr lang="en-US">
              <a:ea typeface="Cambria"/>
            </a:endParaRPr>
          </a:p>
        </p:txBody>
      </p:sp>
      <p:sp>
        <p:nvSpPr>
          <p:cNvPr id="3" name="Content Placeholder 2">
            <a:extLst>
              <a:ext uri="{FF2B5EF4-FFF2-40B4-BE49-F238E27FC236}">
                <a16:creationId xmlns:a16="http://schemas.microsoft.com/office/drawing/2014/main" id="{080B0D29-2FC6-67C9-6E5E-D924FBE62536}"/>
              </a:ext>
            </a:extLst>
          </p:cNvPr>
          <p:cNvSpPr>
            <a:spLocks noGrp="1"/>
          </p:cNvSpPr>
          <p:nvPr>
            <p:ph idx="1"/>
          </p:nvPr>
        </p:nvSpPr>
        <p:spPr>
          <a:xfrm>
            <a:off x="609600" y="1173197"/>
            <a:ext cx="10160000" cy="5561630"/>
          </a:xfrm>
        </p:spPr>
        <p:txBody>
          <a:bodyPr vert="horz" lIns="91440" tIns="45720" rIns="91440" bIns="45720" rtlCol="0" anchor="t">
            <a:normAutofit/>
          </a:bodyPr>
          <a:lstStyle/>
          <a:p>
            <a:r>
              <a:rPr lang="en-US">
                <a:ea typeface="+mn-lt"/>
                <a:cs typeface="+mn-lt"/>
              </a:rPr>
              <a:t>NYSED has posted an article to CBT Support concerning grade 7 students taking Science 8 CBT:</a:t>
            </a:r>
          </a:p>
          <a:p>
            <a:endParaRPr lang="en-US">
              <a:ea typeface="+mn-lt"/>
              <a:cs typeface="+mn-lt"/>
            </a:endParaRPr>
          </a:p>
          <a:p>
            <a:r>
              <a:rPr lang="en-US">
                <a:ea typeface="+mn-lt"/>
                <a:cs typeface="+mn-lt"/>
              </a:rPr>
              <a:t>This article talks about the adding of 7</a:t>
            </a:r>
            <a:r>
              <a:rPr lang="en-US" baseline="30000">
                <a:ea typeface="+mn-lt"/>
                <a:cs typeface="+mn-lt"/>
              </a:rPr>
              <a:t>th</a:t>
            </a:r>
            <a:r>
              <a:rPr lang="en-US">
                <a:ea typeface="+mn-lt"/>
                <a:cs typeface="+mn-lt"/>
              </a:rPr>
              <a:t> graders to Nextera that need to take the grade 8 Science. (see link to article below)</a:t>
            </a:r>
            <a:endParaRPr lang="en-US">
              <a:ea typeface="Calibri"/>
              <a:cs typeface="Calibri"/>
            </a:endParaRPr>
          </a:p>
          <a:p>
            <a:pPr marL="411480" lvl="1" indent="0" algn="ctr">
              <a:buClr>
                <a:srgbClr val="726056"/>
              </a:buClr>
              <a:buNone/>
            </a:pPr>
            <a:r>
              <a:rPr lang="en-US" b="1">
                <a:ea typeface="+mn-lt"/>
                <a:cs typeface="+mn-lt"/>
                <a:hlinkClick r:id="rId2"/>
              </a:rPr>
              <a:t>Adding Grade 7 Students to Grade 8 Science</a:t>
            </a:r>
            <a:endParaRPr lang="en-US">
              <a:ea typeface="Calibri"/>
              <a:cs typeface="Calibri"/>
            </a:endParaRPr>
          </a:p>
          <a:p>
            <a:pPr marL="411480" lvl="1" indent="0" algn="ctr">
              <a:buClr>
                <a:srgbClr val="726056"/>
              </a:buClr>
              <a:buNone/>
            </a:pPr>
            <a:r>
              <a:rPr lang="en-US">
                <a:ea typeface="+mn-lt"/>
                <a:cs typeface="+mn-lt"/>
              </a:rPr>
              <a:t> </a:t>
            </a:r>
          </a:p>
          <a:p>
            <a:pPr marL="411480" lvl="1" indent="0" algn="ctr">
              <a:buNone/>
            </a:pPr>
            <a:r>
              <a:rPr lang="en-US">
                <a:ea typeface="+mn-lt"/>
                <a:cs typeface="+mn-lt"/>
              </a:rPr>
              <a:t>Any questions, please contact Mari-Ellen Maloney   </a:t>
            </a:r>
          </a:p>
          <a:p>
            <a:pPr marL="411480" lvl="1" indent="0" algn="ctr">
              <a:buNone/>
            </a:pPr>
            <a:r>
              <a:rPr lang="en-US">
                <a:ea typeface="+mn-lt"/>
                <a:cs typeface="+mn-lt"/>
                <a:hlinkClick r:id="rId3"/>
              </a:rPr>
              <a:t>mmaloney@bocesmaars.org</a:t>
            </a:r>
            <a:r>
              <a:rPr lang="en-US">
                <a:ea typeface="+mn-lt"/>
                <a:cs typeface="+mn-lt"/>
              </a:rPr>
              <a:t> or 585-349-9025</a:t>
            </a:r>
            <a:endParaRPr lang="en-US">
              <a:ea typeface="Calibri"/>
              <a:cs typeface="Calibri"/>
            </a:endParaRPr>
          </a:p>
          <a:p>
            <a:endParaRPr lang="en-US">
              <a:ea typeface="Calibri"/>
              <a:cs typeface="Calibri"/>
            </a:endParaRPr>
          </a:p>
        </p:txBody>
      </p:sp>
      <p:sp>
        <p:nvSpPr>
          <p:cNvPr id="4" name="Slide Number Placeholder 3">
            <a:extLst>
              <a:ext uri="{FF2B5EF4-FFF2-40B4-BE49-F238E27FC236}">
                <a16:creationId xmlns:a16="http://schemas.microsoft.com/office/drawing/2014/main" id="{A1D227AD-C97A-CA5E-850C-54DC7D34D994}"/>
              </a:ext>
            </a:extLst>
          </p:cNvPr>
          <p:cNvSpPr>
            <a:spLocks noGrp="1"/>
          </p:cNvSpPr>
          <p:nvPr>
            <p:ph type="sldNum" sz="quarter" idx="12"/>
          </p:nvPr>
        </p:nvSpPr>
        <p:spPr/>
        <p:txBody>
          <a:bodyPr/>
          <a:lstStyle/>
          <a:p>
            <a:fld id="{38BC901B-B5E4-4A47-8F67-5F155DBF4CDE}" type="slidenum">
              <a:rPr lang="en-US" smtClean="0"/>
              <a:pPr/>
              <a:t>22</a:t>
            </a:fld>
            <a:endParaRPr lang="en-US"/>
          </a:p>
        </p:txBody>
      </p:sp>
      <p:pic>
        <p:nvPicPr>
          <p:cNvPr id="11" name="Picture 10" descr="A chalkboard with a sign and glasses on a table&#10;&#10;Description automatically generated">
            <a:extLst>
              <a:ext uri="{FF2B5EF4-FFF2-40B4-BE49-F238E27FC236}">
                <a16:creationId xmlns:a16="http://schemas.microsoft.com/office/drawing/2014/main" id="{A9D324F4-7766-9FCD-866F-615BB617D7A3}"/>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4592876" y="4974032"/>
            <a:ext cx="2338193" cy="1534127"/>
          </a:xfrm>
          <a:prstGeom prst="rect">
            <a:avLst/>
          </a:prstGeom>
        </p:spPr>
      </p:pic>
    </p:spTree>
    <p:extLst>
      <p:ext uri="{BB962C8B-B14F-4D97-AF65-F5344CB8AC3E}">
        <p14:creationId xmlns:p14="http://schemas.microsoft.com/office/powerpoint/2010/main" val="34600471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62649-7EF0-CB33-A623-0F80399BEFE0}"/>
              </a:ext>
            </a:extLst>
          </p:cNvPr>
          <p:cNvSpPr>
            <a:spLocks noGrp="1"/>
          </p:cNvSpPr>
          <p:nvPr>
            <p:ph type="title"/>
          </p:nvPr>
        </p:nvSpPr>
        <p:spPr>
          <a:xfrm>
            <a:off x="609600" y="274638"/>
            <a:ext cx="10160000" cy="1143000"/>
          </a:xfrm>
        </p:spPr>
        <p:txBody>
          <a:bodyPr anchor="ctr">
            <a:normAutofit/>
          </a:bodyPr>
          <a:lstStyle/>
          <a:p>
            <a:pPr algn="ctr">
              <a:lnSpc>
                <a:spcPct val="90000"/>
              </a:lnSpc>
            </a:pPr>
            <a:r>
              <a:rPr lang="en-US" sz="3600" b="1"/>
              <a:t> </a:t>
            </a:r>
            <a:r>
              <a:rPr lang="en-US" sz="2800" b="1">
                <a:solidFill>
                  <a:srgbClr val="3F26C9"/>
                </a:solidFill>
              </a:rPr>
              <a:t>CBT 8th Grade Students Taking Regents</a:t>
            </a:r>
            <a:br>
              <a:rPr lang="en-US" sz="2800" b="1">
                <a:solidFill>
                  <a:srgbClr val="3F26C9"/>
                </a:solidFill>
              </a:rPr>
            </a:br>
            <a:r>
              <a:rPr lang="en-US" sz="2800" b="1">
                <a:solidFill>
                  <a:srgbClr val="3F26C9"/>
                </a:solidFill>
              </a:rPr>
              <a:t>(CBT) </a:t>
            </a:r>
            <a:endParaRPr lang="en-US" sz="2800">
              <a:solidFill>
                <a:srgbClr val="3F26C9"/>
              </a:solidFill>
              <a:ea typeface="Cambria"/>
            </a:endParaRPr>
          </a:p>
        </p:txBody>
      </p:sp>
      <p:sp>
        <p:nvSpPr>
          <p:cNvPr id="3" name="Content Placeholder 2">
            <a:extLst>
              <a:ext uri="{FF2B5EF4-FFF2-40B4-BE49-F238E27FC236}">
                <a16:creationId xmlns:a16="http://schemas.microsoft.com/office/drawing/2014/main" id="{76616220-8FF7-9DF1-FFBF-3FE5845641FC}"/>
              </a:ext>
            </a:extLst>
          </p:cNvPr>
          <p:cNvSpPr>
            <a:spLocks noGrp="1"/>
          </p:cNvSpPr>
          <p:nvPr>
            <p:ph sz="half" idx="2"/>
          </p:nvPr>
        </p:nvSpPr>
        <p:spPr>
          <a:xfrm>
            <a:off x="1517737" y="1380396"/>
            <a:ext cx="8727440" cy="3545357"/>
          </a:xfrm>
        </p:spPr>
        <p:txBody>
          <a:bodyPr vert="horz" lIns="91440" tIns="45720" rIns="91440" bIns="45720" rtlCol="0" anchor="t">
            <a:normAutofit/>
          </a:bodyPr>
          <a:lstStyle/>
          <a:p>
            <a:pPr>
              <a:lnSpc>
                <a:spcPct val="90000"/>
              </a:lnSpc>
            </a:pPr>
            <a:r>
              <a:rPr lang="en-US" sz="2000" b="1"/>
              <a:t>If you have 8</a:t>
            </a:r>
            <a:r>
              <a:rPr lang="en-US" sz="2000" b="1" baseline="30000"/>
              <a:t>th</a:t>
            </a:r>
            <a:r>
              <a:rPr lang="en-US" sz="2000" b="1"/>
              <a:t> grade students loaded into Nextera that are taking Regents instead of taking Science 8 and/or Math 8:</a:t>
            </a:r>
            <a:endParaRPr lang="en-US" sz="2000">
              <a:ea typeface="Calibri"/>
              <a:cs typeface="Calibri"/>
            </a:endParaRPr>
          </a:p>
          <a:p>
            <a:pPr lvl="1">
              <a:lnSpc>
                <a:spcPct val="90000"/>
              </a:lnSpc>
              <a:buClr>
                <a:srgbClr val="726056"/>
              </a:buClr>
            </a:pPr>
            <a:endParaRPr lang="en-US" b="1">
              <a:ea typeface="Calibri"/>
              <a:cs typeface="Calibri"/>
            </a:endParaRPr>
          </a:p>
          <a:p>
            <a:pPr lvl="1">
              <a:lnSpc>
                <a:spcPct val="90000"/>
              </a:lnSpc>
              <a:buClr>
                <a:srgbClr val="726056"/>
              </a:buClr>
            </a:pPr>
            <a:r>
              <a:rPr lang="en-US" b="1"/>
              <a:t>Please remember to enter a reason not tested of “Taking Regents” into Nextera for that students Science 8 exam and/or Math 8 exam.</a:t>
            </a:r>
            <a:endParaRPr lang="en-US" b="1">
              <a:ea typeface="Calibri"/>
              <a:cs typeface="Calibri"/>
            </a:endParaRPr>
          </a:p>
          <a:p>
            <a:pPr lvl="1">
              <a:lnSpc>
                <a:spcPct val="90000"/>
              </a:lnSpc>
              <a:buClr>
                <a:srgbClr val="726056"/>
              </a:buClr>
            </a:pPr>
            <a:endParaRPr lang="en-US" b="1">
              <a:ea typeface="Calibri"/>
              <a:cs typeface="Calibri"/>
            </a:endParaRPr>
          </a:p>
          <a:p>
            <a:pPr lvl="1">
              <a:lnSpc>
                <a:spcPct val="90000"/>
              </a:lnSpc>
              <a:buClr>
                <a:srgbClr val="726056"/>
              </a:buClr>
            </a:pPr>
            <a:r>
              <a:rPr lang="en-US" b="1"/>
              <a:t>Note:  If the 8th grade Regents student </a:t>
            </a:r>
            <a:r>
              <a:rPr lang="en-US" b="1" u="sng"/>
              <a:t>was not loaded into Nextera</a:t>
            </a:r>
            <a:r>
              <a:rPr lang="en-US" b="1"/>
              <a:t>, you do </a:t>
            </a:r>
            <a:r>
              <a:rPr lang="en-US" b="1" u="sng"/>
              <a:t>not</a:t>
            </a:r>
            <a:r>
              <a:rPr lang="en-US" b="1"/>
              <a:t> need to enter the student into Nextera just to give them an RNT of "taking regents.</a:t>
            </a:r>
            <a:endParaRPr lang="en-US" b="1">
              <a:ea typeface="Calibri"/>
              <a:cs typeface="Calibri"/>
            </a:endParaRPr>
          </a:p>
        </p:txBody>
      </p:sp>
      <p:sp>
        <p:nvSpPr>
          <p:cNvPr id="4" name="Slide Number Placeholder 3">
            <a:extLst>
              <a:ext uri="{FF2B5EF4-FFF2-40B4-BE49-F238E27FC236}">
                <a16:creationId xmlns:a16="http://schemas.microsoft.com/office/drawing/2014/main" id="{5C4A013A-5777-ED84-25CF-C6C8B87C2660}"/>
              </a:ext>
            </a:extLst>
          </p:cNvPr>
          <p:cNvSpPr>
            <a:spLocks noGrp="1"/>
          </p:cNvSpPr>
          <p:nvPr>
            <p:ph type="sldNum" sz="quarter" idx="12"/>
          </p:nvPr>
        </p:nvSpPr>
        <p:spPr>
          <a:xfrm>
            <a:off x="11375717" y="5648960"/>
            <a:ext cx="731520" cy="396240"/>
          </a:xfrm>
        </p:spPr>
        <p:txBody>
          <a:bodyPr anchor="ctr">
            <a:normAutofit/>
          </a:bodyPr>
          <a:lstStyle/>
          <a:p>
            <a:pPr>
              <a:spcAft>
                <a:spcPts val="600"/>
              </a:spcAft>
            </a:pPr>
            <a:fld id="{38BC901B-B5E4-4A47-8F67-5F155DBF4CDE}" type="slidenum">
              <a:rPr lang="en-US" smtClean="0"/>
              <a:pPr>
                <a:spcAft>
                  <a:spcPts val="600"/>
                </a:spcAft>
              </a:pPr>
              <a:t>23</a:t>
            </a:fld>
            <a:endParaRPr lang="en-US"/>
          </a:p>
        </p:txBody>
      </p:sp>
      <p:pic>
        <p:nvPicPr>
          <p:cNvPr id="8" name="Picture 7" descr="What A Surprise Free Stock Photo - Public Domain Pictures">
            <a:extLst>
              <a:ext uri="{FF2B5EF4-FFF2-40B4-BE49-F238E27FC236}">
                <a16:creationId xmlns:a16="http://schemas.microsoft.com/office/drawing/2014/main" id="{6CED66E2-5295-3D3D-1CB0-24F46614E860}"/>
              </a:ext>
            </a:extLst>
          </p:cNvPr>
          <p:cNvPicPr>
            <a:picLocks noChangeAspect="1"/>
          </p:cNvPicPr>
          <p:nvPr/>
        </p:nvPicPr>
        <p:blipFill rotWithShape="1">
          <a:blip r:embed="rId2"/>
          <a:srcRect r="377" b="12889"/>
          <a:stretch/>
        </p:blipFill>
        <p:spPr>
          <a:xfrm>
            <a:off x="8471495" y="4526553"/>
            <a:ext cx="2207510" cy="1634576"/>
          </a:xfrm>
          <a:prstGeom prst="rect">
            <a:avLst/>
          </a:prstGeom>
        </p:spPr>
      </p:pic>
    </p:spTree>
    <p:extLst>
      <p:ext uri="{BB962C8B-B14F-4D97-AF65-F5344CB8AC3E}">
        <p14:creationId xmlns:p14="http://schemas.microsoft.com/office/powerpoint/2010/main" val="5390312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E714D-0902-AD3B-548D-4CDAC4B469B9}"/>
              </a:ext>
            </a:extLst>
          </p:cNvPr>
          <p:cNvSpPr>
            <a:spLocks noGrp="1"/>
          </p:cNvSpPr>
          <p:nvPr>
            <p:ph type="title"/>
          </p:nvPr>
        </p:nvSpPr>
        <p:spPr/>
        <p:txBody>
          <a:bodyPr/>
          <a:lstStyle/>
          <a:p>
            <a:pPr algn="ctr"/>
            <a:r>
              <a:rPr lang="en-US" sz="2800" b="1">
                <a:solidFill>
                  <a:srgbClr val="3F26C9"/>
                </a:solidFill>
                <a:ea typeface="Cambria"/>
              </a:rPr>
              <a:t> CBT Student Accommodations</a:t>
            </a:r>
            <a:br>
              <a:rPr lang="en-US" sz="2800" b="1">
                <a:solidFill>
                  <a:srgbClr val="3F26C9"/>
                </a:solidFill>
                <a:ea typeface="Cambria"/>
              </a:rPr>
            </a:br>
            <a:r>
              <a:rPr lang="en-US" sz="2800" b="1">
                <a:solidFill>
                  <a:srgbClr val="3F26C9"/>
                </a:solidFill>
                <a:ea typeface="Cambria"/>
              </a:rPr>
              <a:t>(CBT)</a:t>
            </a:r>
            <a:endParaRPr lang="en-US"/>
          </a:p>
        </p:txBody>
      </p:sp>
      <p:sp>
        <p:nvSpPr>
          <p:cNvPr id="3" name="Content Placeholder 2">
            <a:extLst>
              <a:ext uri="{FF2B5EF4-FFF2-40B4-BE49-F238E27FC236}">
                <a16:creationId xmlns:a16="http://schemas.microsoft.com/office/drawing/2014/main" id="{55E82F46-621B-2E83-9752-434DE1032D61}"/>
              </a:ext>
            </a:extLst>
          </p:cNvPr>
          <p:cNvSpPr>
            <a:spLocks noGrp="1"/>
          </p:cNvSpPr>
          <p:nvPr>
            <p:ph idx="1"/>
          </p:nvPr>
        </p:nvSpPr>
        <p:spPr>
          <a:xfrm>
            <a:off x="609600" y="1269521"/>
            <a:ext cx="10160000" cy="4160512"/>
          </a:xfrm>
        </p:spPr>
        <p:txBody>
          <a:bodyPr vert="horz" lIns="91440" tIns="45720" rIns="91440" bIns="45720" rtlCol="0" anchor="t">
            <a:normAutofit/>
          </a:bodyPr>
          <a:lstStyle/>
          <a:p>
            <a:r>
              <a:rPr lang="en-US" sz="2000" b="1">
                <a:hlinkClick r:id="rId2"/>
              </a:rPr>
              <a:t>NEW 2023-24: Setting Student Testing Accommodations for CBT - Quick Reference Guide</a:t>
            </a:r>
            <a:endParaRPr lang="en-US" sz="2000">
              <a:cs typeface="Calibri"/>
            </a:endParaRPr>
          </a:p>
          <a:p>
            <a:pPr lvl="1">
              <a:buClr>
                <a:srgbClr val="726056"/>
              </a:buClr>
              <a:buFont typeface="Courier New" pitchFamily="34" charset="0"/>
              <a:buChar char="o"/>
            </a:pPr>
            <a:endParaRPr lang="en-US">
              <a:cs typeface="Calibri"/>
            </a:endParaRPr>
          </a:p>
          <a:p>
            <a:pPr lvl="1">
              <a:buClr>
                <a:srgbClr val="726056"/>
              </a:buClr>
              <a:buFont typeface="Courier New" pitchFamily="34" charset="0"/>
              <a:buChar char="o"/>
            </a:pPr>
            <a:r>
              <a:rPr lang="en-US">
                <a:cs typeface="Calibri"/>
              </a:rPr>
              <a:t>There is a quick reference guide, at the bottom of this article, that you can print out to help with setting accommodations.</a:t>
            </a:r>
            <a:endParaRPr lang="en-US"/>
          </a:p>
          <a:p>
            <a:pPr lvl="1">
              <a:buClr>
                <a:srgbClr val="726056"/>
              </a:buClr>
              <a:buFont typeface="Courier New" pitchFamily="34" charset="0"/>
              <a:buChar char="o"/>
            </a:pPr>
            <a:endParaRPr lang="en-US" b="1">
              <a:cs typeface="Calibri"/>
            </a:endParaRPr>
          </a:p>
          <a:p>
            <a:pPr marL="411480" lvl="1" indent="0" algn="ctr">
              <a:buClr>
                <a:srgbClr val="726056"/>
              </a:buClr>
              <a:buNone/>
            </a:pPr>
            <a:r>
              <a:rPr lang="en-US" b="1">
                <a:cs typeface="Calibri"/>
              </a:rPr>
              <a:t>Multi-Student Setting of Accommodations (Multi Student Edit): </a:t>
            </a:r>
            <a:r>
              <a:rPr lang="en-US">
                <a:cs typeface="Calibri"/>
              </a:rPr>
              <a:t> </a:t>
            </a:r>
            <a:endParaRPr lang="en-US">
              <a:ea typeface="Calibri"/>
              <a:cs typeface="Calibri"/>
            </a:endParaRPr>
          </a:p>
          <a:p>
            <a:pPr marL="777240" lvl="2" indent="0" algn="ctr">
              <a:buClr>
                <a:srgbClr val="AC956E"/>
              </a:buClr>
              <a:buNone/>
            </a:pPr>
            <a:r>
              <a:rPr lang="en-US">
                <a:cs typeface="Calibri"/>
              </a:rPr>
              <a:t>Please keep in mind, When setting accommodations for multiple students </a:t>
            </a:r>
            <a:r>
              <a:rPr lang="en-US" err="1">
                <a:cs typeface="Calibri"/>
              </a:rPr>
              <a:t>simultaneousely</a:t>
            </a:r>
            <a:r>
              <a:rPr lang="en-US">
                <a:cs typeface="Calibri"/>
              </a:rPr>
              <a:t>.</a:t>
            </a:r>
            <a:endParaRPr lang="en-US">
              <a:ea typeface="Calibri"/>
              <a:cs typeface="Calibri"/>
            </a:endParaRPr>
          </a:p>
          <a:p>
            <a:pPr marL="1051560" lvl="3" indent="0" algn="ctr">
              <a:buClr>
                <a:srgbClr val="808DA9"/>
              </a:buClr>
              <a:buNone/>
            </a:pPr>
            <a:r>
              <a:rPr lang="en-US" b="1">
                <a:solidFill>
                  <a:schemeClr val="accent1"/>
                </a:solidFill>
                <a:cs typeface="Calibri"/>
              </a:rPr>
              <a:t>Multi-Student Edit will </a:t>
            </a:r>
            <a:r>
              <a:rPr lang="en-US" b="1" u="sng">
                <a:solidFill>
                  <a:schemeClr val="accent1"/>
                </a:solidFill>
                <a:cs typeface="Calibri"/>
              </a:rPr>
              <a:t>overwrite</a:t>
            </a:r>
            <a:r>
              <a:rPr lang="en-US" b="1">
                <a:solidFill>
                  <a:schemeClr val="accent1"/>
                </a:solidFill>
                <a:cs typeface="Calibri"/>
              </a:rPr>
              <a:t> any previously assigned student individual accommodations</a:t>
            </a:r>
            <a:endParaRPr lang="en-US" b="1">
              <a:solidFill>
                <a:schemeClr val="accent1"/>
              </a:solidFill>
              <a:ea typeface="Calibri"/>
              <a:cs typeface="Calibri"/>
            </a:endParaRPr>
          </a:p>
          <a:p>
            <a:pPr lvl="1">
              <a:buClr>
                <a:srgbClr val="726056"/>
              </a:buClr>
              <a:buFont typeface="Courier New,monospace" pitchFamily="34" charset="0"/>
              <a:buChar char="o"/>
            </a:pPr>
            <a:endParaRPr lang="en-US" b="1">
              <a:cs typeface="Calibri"/>
            </a:endParaRPr>
          </a:p>
          <a:p>
            <a:pPr marL="411480" lvl="1" indent="0" algn="ctr">
              <a:buClr>
                <a:srgbClr val="726056"/>
              </a:buClr>
              <a:buNone/>
            </a:pPr>
            <a:r>
              <a:rPr lang="en-US" b="1">
                <a:cs typeface="Calibri"/>
              </a:rPr>
              <a:t>Best practice</a:t>
            </a:r>
            <a:r>
              <a:rPr lang="en-US">
                <a:cs typeface="Calibri"/>
              </a:rPr>
              <a:t> is to set all your Multi-Student Accommodations first </a:t>
            </a:r>
            <a:r>
              <a:rPr lang="en-US" b="1">
                <a:cs typeface="Calibri"/>
              </a:rPr>
              <a:t>then add</a:t>
            </a:r>
            <a:r>
              <a:rPr lang="en-US">
                <a:cs typeface="Calibri"/>
              </a:rPr>
              <a:t> any individual student accommodations where needed.  </a:t>
            </a:r>
            <a:endParaRPr lang="en-US">
              <a:solidFill>
                <a:srgbClr val="808080"/>
              </a:solidFill>
              <a:ea typeface="Calibri"/>
              <a:cs typeface="Calibri"/>
            </a:endParaRPr>
          </a:p>
          <a:p>
            <a:pPr lvl="3">
              <a:buClr>
                <a:srgbClr val="808DA9"/>
              </a:buClr>
            </a:pPr>
            <a:endParaRPr lang="en-US">
              <a:cs typeface="Calibri"/>
            </a:endParaRPr>
          </a:p>
        </p:txBody>
      </p:sp>
      <p:sp>
        <p:nvSpPr>
          <p:cNvPr id="4" name="Slide Number Placeholder 3">
            <a:extLst>
              <a:ext uri="{FF2B5EF4-FFF2-40B4-BE49-F238E27FC236}">
                <a16:creationId xmlns:a16="http://schemas.microsoft.com/office/drawing/2014/main" id="{142894ED-9046-286F-E3B7-2D0FFBD1D307}"/>
              </a:ext>
            </a:extLst>
          </p:cNvPr>
          <p:cNvSpPr>
            <a:spLocks noGrp="1"/>
          </p:cNvSpPr>
          <p:nvPr>
            <p:ph type="sldNum" sz="quarter" idx="12"/>
          </p:nvPr>
        </p:nvSpPr>
        <p:spPr/>
        <p:txBody>
          <a:bodyPr/>
          <a:lstStyle/>
          <a:p>
            <a:fld id="{38BC901B-B5E4-4A47-8F67-5F155DBF4CDE}" type="slidenum">
              <a:rPr lang="en-US" smtClean="0"/>
              <a:pPr/>
              <a:t>24</a:t>
            </a:fld>
            <a:endParaRPr lang="en-US"/>
          </a:p>
        </p:txBody>
      </p:sp>
      <p:pic>
        <p:nvPicPr>
          <p:cNvPr id="8" name="Picture 7" descr="A group of children looking at a globe&#10;&#10;Description automatically generated">
            <a:extLst>
              <a:ext uri="{FF2B5EF4-FFF2-40B4-BE49-F238E27FC236}">
                <a16:creationId xmlns:a16="http://schemas.microsoft.com/office/drawing/2014/main" id="{899DA5EF-7604-6F53-FF16-BE52D06B533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599204" y="4966661"/>
            <a:ext cx="2236418" cy="1543442"/>
          </a:xfrm>
          <a:prstGeom prst="rect">
            <a:avLst/>
          </a:prstGeom>
        </p:spPr>
      </p:pic>
    </p:spTree>
    <p:extLst>
      <p:ext uri="{BB962C8B-B14F-4D97-AF65-F5344CB8AC3E}">
        <p14:creationId xmlns:p14="http://schemas.microsoft.com/office/powerpoint/2010/main" val="14212401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93E38-A851-48F0-8834-E29EC1A67F0D}"/>
              </a:ext>
            </a:extLst>
          </p:cNvPr>
          <p:cNvSpPr>
            <a:spLocks noGrp="1"/>
          </p:cNvSpPr>
          <p:nvPr>
            <p:ph type="title"/>
          </p:nvPr>
        </p:nvSpPr>
        <p:spPr>
          <a:xfrm>
            <a:off x="758092" y="274638"/>
            <a:ext cx="9761416" cy="786996"/>
          </a:xfrm>
        </p:spPr>
        <p:txBody>
          <a:bodyPr/>
          <a:lstStyle/>
          <a:p>
            <a:pPr algn="ctr"/>
            <a:r>
              <a:rPr kumimoji="0" lang="en-US" sz="2400" b="1" i="0" u="none" strike="noStrike" kern="1200" cap="none" spc="-100" normalizeH="0" baseline="0" noProof="0">
                <a:ln>
                  <a:noFill/>
                </a:ln>
                <a:solidFill>
                  <a:srgbClr val="2109AF"/>
                </a:solidFill>
                <a:effectLst/>
                <a:uLnTx/>
                <a:uFillTx/>
                <a:latin typeface="Cambria"/>
                <a:ea typeface="+mj-ea"/>
                <a:cs typeface="+mj-cs"/>
              </a:rPr>
              <a:t>3-8 Testing - General Reminders Concerning Reason Not Tested Reporting</a:t>
            </a:r>
            <a:br>
              <a:rPr kumimoji="0" lang="en-US" sz="2400" b="1" i="0" u="none" strike="noStrike" kern="1200" cap="none" spc="-100" normalizeH="0" baseline="0" noProof="0">
                <a:ln>
                  <a:noFill/>
                </a:ln>
                <a:solidFill>
                  <a:srgbClr val="2109AF"/>
                </a:solidFill>
                <a:effectLst/>
                <a:uLnTx/>
                <a:uFillTx/>
                <a:latin typeface="Cambria"/>
                <a:ea typeface="+mj-ea"/>
                <a:cs typeface="+mj-cs"/>
              </a:rPr>
            </a:br>
            <a:r>
              <a:rPr kumimoji="0" lang="en-US" sz="2800" b="1" i="0" u="none" strike="noStrike" kern="1200" cap="none" spc="-100" normalizeH="0" baseline="0" noProof="0">
                <a:ln>
                  <a:noFill/>
                </a:ln>
                <a:solidFill>
                  <a:srgbClr val="2109AF"/>
                </a:solidFill>
                <a:effectLst/>
                <a:uLnTx/>
                <a:uFillTx/>
                <a:latin typeface="Cambria"/>
                <a:ea typeface="+mj-ea"/>
                <a:cs typeface="+mj-cs"/>
              </a:rPr>
              <a:t>(CBT)</a:t>
            </a:r>
            <a:endParaRPr lang="en-US" b="1">
              <a:solidFill>
                <a:srgbClr val="2109AF"/>
              </a:solidFill>
            </a:endParaRPr>
          </a:p>
        </p:txBody>
      </p:sp>
      <p:sp>
        <p:nvSpPr>
          <p:cNvPr id="3" name="Content Placeholder 2">
            <a:extLst>
              <a:ext uri="{FF2B5EF4-FFF2-40B4-BE49-F238E27FC236}">
                <a16:creationId xmlns:a16="http://schemas.microsoft.com/office/drawing/2014/main" id="{76EC1095-6594-4ECD-86C6-EA69DE88FD47}"/>
              </a:ext>
            </a:extLst>
          </p:cNvPr>
          <p:cNvSpPr>
            <a:spLocks noGrp="1"/>
          </p:cNvSpPr>
          <p:nvPr>
            <p:ph idx="1"/>
          </p:nvPr>
        </p:nvSpPr>
        <p:spPr>
          <a:xfrm>
            <a:off x="336063" y="1063958"/>
            <a:ext cx="10923818" cy="4579607"/>
          </a:xfrm>
        </p:spPr>
        <p:txBody>
          <a:bodyPr vert="horz" lIns="91440" tIns="45720" rIns="91440" bIns="45720" rtlCol="0" anchor="t">
            <a:normAutofit lnSpcReduction="10000"/>
          </a:bodyPr>
          <a:lstStyle/>
          <a:p>
            <a:r>
              <a:rPr lang="en-US" sz="2000" b="1"/>
              <a:t>Administrative Error:  </a:t>
            </a:r>
            <a:r>
              <a:rPr lang="en-US" sz="2000"/>
              <a:t>a 2-step reporting process which includes both a letter written by the principal sent to NYSED &amp; entering the reason not tested into Nextera Admin.</a:t>
            </a:r>
            <a:endParaRPr lang="en-US" sz="2000">
              <a:ea typeface="Calibri"/>
              <a:cs typeface="Calibri"/>
            </a:endParaRPr>
          </a:p>
          <a:p>
            <a:pPr indent="-342900">
              <a:lnSpc>
                <a:spcPct val="107000"/>
              </a:lnSpc>
              <a:spcBef>
                <a:spcPts val="300"/>
              </a:spcBef>
            </a:pPr>
            <a:endParaRPr lang="en-US" sz="2000">
              <a:latin typeface="Calibri" panose="020F0502020204030204" pitchFamily="34" charset="0"/>
              <a:ea typeface="Tahoma" panose="020B0604030504040204" pitchFamily="34" charset="0"/>
              <a:cs typeface="Times New Roman" panose="02020603050405020304" pitchFamily="18" charset="0"/>
            </a:endParaRPr>
          </a:p>
          <a:p>
            <a:pPr marL="342900" marR="0" lvl="0" indent="-342900">
              <a:lnSpc>
                <a:spcPct val="107000"/>
              </a:lnSpc>
              <a:spcBef>
                <a:spcPts val="300"/>
              </a:spcBef>
              <a:spcAft>
                <a:spcPts val="0"/>
              </a:spcAft>
            </a:pPr>
            <a:r>
              <a:rPr lang="en-US" sz="2000">
                <a:solidFill>
                  <a:srgbClr val="000000"/>
                </a:solidFill>
                <a:effectLst/>
                <a:latin typeface="Calibri"/>
                <a:ea typeface="Tahoma"/>
                <a:cs typeface="Calibri"/>
              </a:rPr>
              <a:t>Remove session absent when student has completed that session of the test.</a:t>
            </a:r>
          </a:p>
          <a:p>
            <a:pPr marL="342900" marR="0" lvl="0" indent="-342900">
              <a:lnSpc>
                <a:spcPct val="107000"/>
              </a:lnSpc>
              <a:spcBef>
                <a:spcPts val="300"/>
              </a:spcBef>
              <a:spcAft>
                <a:spcPts val="0"/>
              </a:spcAft>
            </a:pPr>
            <a:endParaRPr lang="en-US" sz="2000">
              <a:solidFill>
                <a:srgbClr val="000000"/>
              </a:solidFill>
              <a:effectLst/>
              <a:latin typeface="Calibri" panose="020F0502020204030204" pitchFamily="34" charset="0"/>
              <a:ea typeface="Tahoma" panose="020B0604030504040204" pitchFamily="34" charset="0"/>
              <a:cs typeface="Calibri" panose="020F0502020204030204" pitchFamily="34" charset="0"/>
            </a:endParaRPr>
          </a:p>
          <a:p>
            <a:pPr marL="342900" marR="0" lvl="0" indent="-342900">
              <a:lnSpc>
                <a:spcPct val="107000"/>
              </a:lnSpc>
              <a:spcBef>
                <a:spcPts val="300"/>
              </a:spcBef>
              <a:spcAft>
                <a:spcPts val="0"/>
              </a:spcAft>
            </a:pPr>
            <a:r>
              <a:rPr lang="en-US" sz="2000">
                <a:solidFill>
                  <a:srgbClr val="000000"/>
                </a:solidFill>
                <a:effectLst/>
                <a:latin typeface="Calibri"/>
                <a:ea typeface="Tahoma"/>
                <a:cs typeface="Calibri"/>
              </a:rPr>
              <a:t>Students that </a:t>
            </a:r>
            <a:r>
              <a:rPr lang="en-US" sz="2000" b="1">
                <a:solidFill>
                  <a:srgbClr val="000000"/>
                </a:solidFill>
                <a:effectLst/>
                <a:latin typeface="Calibri"/>
                <a:ea typeface="Tahoma"/>
                <a:cs typeface="Calibri"/>
              </a:rPr>
              <a:t>have a not tested code </a:t>
            </a:r>
            <a:r>
              <a:rPr lang="en-US" sz="2000" b="1" u="sng">
                <a:solidFill>
                  <a:srgbClr val="000000"/>
                </a:solidFill>
                <a:effectLst/>
                <a:latin typeface="Calibri"/>
                <a:ea typeface="Tahoma"/>
                <a:cs typeface="Calibri"/>
              </a:rPr>
              <a:t>and</a:t>
            </a:r>
            <a:r>
              <a:rPr lang="en-US" sz="2000" b="1">
                <a:solidFill>
                  <a:srgbClr val="000000"/>
                </a:solidFill>
                <a:effectLst/>
                <a:latin typeface="Calibri"/>
                <a:ea typeface="Tahoma"/>
                <a:cs typeface="Calibri"/>
              </a:rPr>
              <a:t> have answers </a:t>
            </a:r>
            <a:r>
              <a:rPr lang="en-US" sz="2000">
                <a:solidFill>
                  <a:srgbClr val="000000"/>
                </a:solidFill>
                <a:effectLst/>
                <a:latin typeface="Calibri"/>
                <a:ea typeface="Tahoma"/>
                <a:cs typeface="Calibri"/>
              </a:rPr>
              <a:t>on that test session; that test may not receive a final score.</a:t>
            </a:r>
          </a:p>
          <a:p>
            <a:pPr marL="342900" marR="0" lvl="0" indent="-342900">
              <a:lnSpc>
                <a:spcPct val="107000"/>
              </a:lnSpc>
              <a:spcBef>
                <a:spcPts val="300"/>
              </a:spcBef>
              <a:spcAft>
                <a:spcPts val="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300"/>
              </a:spcBef>
              <a:spcAft>
                <a:spcPts val="0"/>
              </a:spcAft>
            </a:pPr>
            <a:r>
              <a:rPr lang="en-US" sz="2000" b="1">
                <a:solidFill>
                  <a:srgbClr val="000000"/>
                </a:solidFill>
                <a:effectLst/>
                <a:latin typeface="Calibri"/>
                <a:ea typeface="Tahoma"/>
                <a:cs typeface="Calibri"/>
              </a:rPr>
              <a:t>Students that are enrolled at time of test </a:t>
            </a:r>
            <a:r>
              <a:rPr lang="en-US" sz="2000">
                <a:solidFill>
                  <a:srgbClr val="000000"/>
                </a:solidFill>
                <a:effectLst/>
                <a:latin typeface="Calibri"/>
                <a:ea typeface="Tahoma"/>
                <a:cs typeface="Calibri"/>
              </a:rPr>
              <a:t>but </a:t>
            </a:r>
            <a:r>
              <a:rPr lang="en-US" sz="2000" b="1">
                <a:solidFill>
                  <a:srgbClr val="000000"/>
                </a:solidFill>
                <a:effectLst/>
                <a:latin typeface="Calibri"/>
                <a:ea typeface="Tahoma"/>
                <a:cs typeface="Calibri"/>
              </a:rPr>
              <a:t>did not complete the test </a:t>
            </a:r>
            <a:r>
              <a:rPr lang="en-US" sz="2000">
                <a:solidFill>
                  <a:srgbClr val="000000"/>
                </a:solidFill>
                <a:effectLst/>
                <a:latin typeface="Calibri"/>
                <a:ea typeface="Tahoma"/>
                <a:cs typeface="Calibri"/>
              </a:rPr>
              <a:t>must have a not tested code “reason” entered in each of their session status for the test not completed.</a:t>
            </a:r>
          </a:p>
          <a:p>
            <a:pPr marL="342900" marR="0" lvl="0" indent="-342900">
              <a:lnSpc>
                <a:spcPct val="107000"/>
              </a:lnSpc>
              <a:spcBef>
                <a:spcPts val="300"/>
              </a:spcBef>
              <a:spcAft>
                <a:spcPts val="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300"/>
              </a:spcBef>
              <a:spcAft>
                <a:spcPts val="0"/>
              </a:spcAft>
            </a:pPr>
            <a:r>
              <a:rPr lang="en-US" sz="2000" b="1">
                <a:solidFill>
                  <a:srgbClr val="000000"/>
                </a:solidFill>
                <a:effectLst/>
                <a:latin typeface="Calibri"/>
                <a:ea typeface="Tahoma"/>
                <a:cs typeface="Calibri"/>
              </a:rPr>
              <a:t>Review all sessions status, </a:t>
            </a:r>
            <a:r>
              <a:rPr lang="en-US" sz="2000">
                <a:solidFill>
                  <a:srgbClr val="000000"/>
                </a:solidFill>
                <a:effectLst/>
                <a:latin typeface="Calibri"/>
                <a:ea typeface="Tahoma"/>
                <a:cs typeface="Calibri"/>
              </a:rPr>
              <a:t>look for any incomplete sessions or sessions still in progress</a:t>
            </a:r>
            <a:r>
              <a:rPr lang="en-US" sz="2000" b="1">
                <a:solidFill>
                  <a:srgbClr val="000000"/>
                </a:solidFill>
                <a:effectLst/>
                <a:latin typeface="Calibri"/>
                <a:ea typeface="Tahoma"/>
                <a:cs typeface="Calibri"/>
              </a:rPr>
              <a:t>.</a:t>
            </a:r>
            <a:endParaRPr lang="en-US" sz="2000">
              <a:effectLst/>
              <a:latin typeface="Calibri"/>
              <a:ea typeface="Tahoma"/>
              <a:cs typeface="Calibri"/>
            </a:endParaRPr>
          </a:p>
          <a:p>
            <a:pPr marR="0" lvl="1">
              <a:lnSpc>
                <a:spcPct val="107000"/>
              </a:lnSpc>
              <a:spcBef>
                <a:spcPts val="300"/>
              </a:spcBef>
              <a:spcAft>
                <a:spcPts val="0"/>
              </a:spcAft>
              <a:buClr>
                <a:srgbClr val="726056"/>
              </a:buClr>
              <a:buFont typeface="Courier New" pitchFamily="34" charset="0"/>
              <a:buChar char="o"/>
            </a:pPr>
            <a:r>
              <a:rPr lang="en-US">
                <a:solidFill>
                  <a:srgbClr val="000000"/>
                </a:solidFill>
                <a:effectLst/>
                <a:latin typeface="Calibri"/>
                <a:ea typeface="Tahoma"/>
                <a:cs typeface="Calibri"/>
              </a:rPr>
              <a:t>These need to be investigated and resolved before the testing window closes.</a:t>
            </a:r>
            <a:endParaRPr lang="en-US">
              <a:effectLst/>
              <a:latin typeface="Calibri"/>
              <a:ea typeface="Tahoma"/>
              <a:cs typeface="Calibri"/>
            </a:endParaRPr>
          </a:p>
          <a:p>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endParaRPr lang="en-US"/>
          </a:p>
          <a:p>
            <a:endParaRPr lang="en-US"/>
          </a:p>
        </p:txBody>
      </p:sp>
      <p:sp>
        <p:nvSpPr>
          <p:cNvPr id="4" name="Slide Number Placeholder 3">
            <a:extLst>
              <a:ext uri="{FF2B5EF4-FFF2-40B4-BE49-F238E27FC236}">
                <a16:creationId xmlns:a16="http://schemas.microsoft.com/office/drawing/2014/main" id="{C65C05A1-F8E4-4FC3-98F2-8E116F8CC8C0}"/>
              </a:ext>
            </a:extLst>
          </p:cNvPr>
          <p:cNvSpPr>
            <a:spLocks noGrp="1"/>
          </p:cNvSpPr>
          <p:nvPr>
            <p:ph type="sldNum" sz="quarter" idx="12"/>
          </p:nvPr>
        </p:nvSpPr>
        <p:spPr/>
        <p:txBody>
          <a:bodyPr/>
          <a:lstStyle/>
          <a:p>
            <a:fld id="{38BC901B-B5E4-4A47-8F67-5F155DBF4CDE}" type="slidenum">
              <a:rPr lang="en-US" smtClean="0"/>
              <a:pPr/>
              <a:t>25</a:t>
            </a:fld>
            <a:endParaRPr lang="en-US"/>
          </a:p>
        </p:txBody>
      </p:sp>
      <p:pic>
        <p:nvPicPr>
          <p:cNvPr id="11" name="Picture 10" descr="Reminder Note Sticky · Free vector graphic on Pixabay">
            <a:extLst>
              <a:ext uri="{FF2B5EF4-FFF2-40B4-BE49-F238E27FC236}">
                <a16:creationId xmlns:a16="http://schemas.microsoft.com/office/drawing/2014/main" id="{EA87D15C-58AF-654E-8197-46439D065C97}"/>
              </a:ext>
            </a:extLst>
          </p:cNvPr>
          <p:cNvPicPr>
            <a:picLocks noChangeAspect="1"/>
          </p:cNvPicPr>
          <p:nvPr/>
        </p:nvPicPr>
        <p:blipFill rotWithShape="1">
          <a:blip r:embed="rId2"/>
          <a:srcRect t="1205" r="562" b="18072"/>
          <a:stretch/>
        </p:blipFill>
        <p:spPr>
          <a:xfrm>
            <a:off x="9331890" y="5225180"/>
            <a:ext cx="1845801" cy="1398644"/>
          </a:xfrm>
          <a:prstGeom prst="rect">
            <a:avLst/>
          </a:prstGeom>
        </p:spPr>
      </p:pic>
    </p:spTree>
    <p:extLst>
      <p:ext uri="{BB962C8B-B14F-4D97-AF65-F5344CB8AC3E}">
        <p14:creationId xmlns:p14="http://schemas.microsoft.com/office/powerpoint/2010/main" val="18933183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5B840-7A2A-A955-5226-BD8FCC5D68F6}"/>
              </a:ext>
            </a:extLst>
          </p:cNvPr>
          <p:cNvSpPr>
            <a:spLocks noGrp="1"/>
          </p:cNvSpPr>
          <p:nvPr>
            <p:ph type="title"/>
          </p:nvPr>
        </p:nvSpPr>
        <p:spPr>
          <a:xfrm>
            <a:off x="352927" y="274638"/>
            <a:ext cx="10649283" cy="1143000"/>
          </a:xfrm>
        </p:spPr>
        <p:txBody>
          <a:bodyPr/>
          <a:lstStyle/>
          <a:p>
            <a:pPr algn="ctr"/>
            <a:r>
              <a:rPr lang="en-US" sz="2400" b="1">
                <a:solidFill>
                  <a:srgbClr val="2109AF"/>
                </a:solidFill>
                <a:ea typeface="Cambria"/>
              </a:rPr>
              <a:t>3-8 Testing – General Reminders Concerning Reason Not Tested Reporting</a:t>
            </a:r>
            <a:br>
              <a:rPr lang="en-US" sz="2400" b="1">
                <a:solidFill>
                  <a:srgbClr val="2109AF"/>
                </a:solidFill>
                <a:ea typeface="Cambria"/>
              </a:rPr>
            </a:br>
            <a:r>
              <a:rPr lang="en-US" sz="2400" b="1">
                <a:solidFill>
                  <a:srgbClr val="2109AF"/>
                </a:solidFill>
                <a:ea typeface="Cambria"/>
              </a:rPr>
              <a:t>(CBT)</a:t>
            </a:r>
          </a:p>
        </p:txBody>
      </p:sp>
      <p:sp>
        <p:nvSpPr>
          <p:cNvPr id="3" name="Content Placeholder 2">
            <a:extLst>
              <a:ext uri="{FF2B5EF4-FFF2-40B4-BE49-F238E27FC236}">
                <a16:creationId xmlns:a16="http://schemas.microsoft.com/office/drawing/2014/main" id="{C1024194-2C46-605C-D545-9AEF1E33B847}"/>
              </a:ext>
            </a:extLst>
          </p:cNvPr>
          <p:cNvSpPr>
            <a:spLocks noGrp="1"/>
          </p:cNvSpPr>
          <p:nvPr>
            <p:ph idx="1"/>
          </p:nvPr>
        </p:nvSpPr>
        <p:spPr>
          <a:xfrm>
            <a:off x="625311" y="1350639"/>
            <a:ext cx="10160000" cy="5400275"/>
          </a:xfrm>
        </p:spPr>
        <p:txBody>
          <a:bodyPr vert="horz" lIns="91440" tIns="45720" rIns="91440" bIns="45720" rtlCol="0" anchor="t">
            <a:normAutofit fontScale="55000" lnSpcReduction="20000"/>
          </a:bodyPr>
          <a:lstStyle/>
          <a:p>
            <a:pPr marL="114300" indent="0" algn="ctr">
              <a:buNone/>
            </a:pPr>
            <a:r>
              <a:rPr lang="en-US" b="1" u="sng">
                <a:ea typeface="+mn-lt"/>
                <a:cs typeface="+mn-lt"/>
              </a:rPr>
              <a:t>NOT TESTED CODES FOR OPERATAIONAL 2024 TESTING – in NEXTERA ADMIN: </a:t>
            </a:r>
            <a:endParaRPr lang="en-US">
              <a:cs typeface="Calibri"/>
            </a:endParaRPr>
          </a:p>
          <a:p>
            <a:pPr marL="114300" indent="0" algn="ctr">
              <a:buNone/>
            </a:pPr>
            <a:r>
              <a:rPr lang="en-US" b="1" i="1">
                <a:ea typeface="+mn-lt"/>
                <a:cs typeface="+mn-lt"/>
              </a:rPr>
              <a:t>(deadline to complete and finalize all student session(s) not tested code entries in NEXTERA ADMIN.)</a:t>
            </a:r>
            <a:endParaRPr lang="en-US">
              <a:cs typeface="Calibri"/>
            </a:endParaRPr>
          </a:p>
          <a:p>
            <a:pPr marL="114300" indent="0" algn="ctr">
              <a:buNone/>
            </a:pPr>
            <a:r>
              <a:rPr lang="en-US" b="1" i="1">
                <a:ea typeface="+mn-lt"/>
                <a:cs typeface="+mn-lt"/>
              </a:rPr>
              <a:t>(Includes a helpful </a:t>
            </a:r>
            <a:r>
              <a:rPr lang="en-US" b="1" i="1" err="1">
                <a:ea typeface="+mn-lt"/>
                <a:cs typeface="+mn-lt"/>
              </a:rPr>
              <a:t>CBTsupport</a:t>
            </a:r>
            <a:r>
              <a:rPr lang="en-US" b="1" i="1">
                <a:ea typeface="+mn-lt"/>
                <a:cs typeface="+mn-lt"/>
              </a:rPr>
              <a:t> article &amp; document)</a:t>
            </a:r>
            <a:endParaRPr lang="en-US">
              <a:cs typeface="Calibri"/>
            </a:endParaRPr>
          </a:p>
          <a:p>
            <a:pPr marL="114300" indent="0">
              <a:buNone/>
            </a:pPr>
            <a:r>
              <a:rPr lang="en-US" b="1">
                <a:cs typeface="Calibri"/>
              </a:rPr>
              <a:t>                                                                       </a:t>
            </a:r>
            <a:endParaRPr lang="en-US" b="1">
              <a:ea typeface="Calibri"/>
              <a:cs typeface="Calibri"/>
            </a:endParaRPr>
          </a:p>
          <a:p>
            <a:pPr marL="114300" indent="0">
              <a:buNone/>
            </a:pPr>
            <a:r>
              <a:rPr lang="en-US" b="1">
                <a:cs typeface="Calibri"/>
              </a:rPr>
              <a:t>                                                                       </a:t>
            </a:r>
            <a:r>
              <a:rPr lang="en-US" b="1">
                <a:solidFill>
                  <a:srgbClr val="C00000"/>
                </a:solidFill>
                <a:cs typeface="Calibri"/>
              </a:rPr>
              <a:t>ELA, MATH and SCIENCE  --- March 25th thru May 24th (</a:t>
            </a:r>
            <a:r>
              <a:rPr lang="en-US" b="1" i="1">
                <a:solidFill>
                  <a:srgbClr val="C00000"/>
                </a:solidFill>
                <a:cs typeface="Calibri"/>
              </a:rPr>
              <a:t>Nextera Will Close May 24th</a:t>
            </a:r>
            <a:r>
              <a:rPr lang="en-US" b="1">
                <a:solidFill>
                  <a:srgbClr val="C00000"/>
                </a:solidFill>
                <a:cs typeface="Calibri"/>
              </a:rPr>
              <a:t>)</a:t>
            </a:r>
            <a:endParaRPr lang="en-US">
              <a:solidFill>
                <a:srgbClr val="C00000"/>
              </a:solidFill>
              <a:cs typeface="Calibri"/>
            </a:endParaRPr>
          </a:p>
          <a:p>
            <a:pPr marL="114300" indent="0">
              <a:buNone/>
            </a:pPr>
            <a:r>
              <a:rPr lang="en-US" b="1">
                <a:solidFill>
                  <a:srgbClr val="C00000"/>
                </a:solidFill>
                <a:ea typeface="+mn-lt"/>
                <a:cs typeface="+mn-lt"/>
              </a:rPr>
              <a:t>                                                                                  </a:t>
            </a:r>
            <a:endParaRPr lang="en-US">
              <a:solidFill>
                <a:srgbClr val="C00000"/>
              </a:solidFill>
              <a:cs typeface="Calibri"/>
            </a:endParaRPr>
          </a:p>
          <a:p>
            <a:r>
              <a:rPr lang="en-US">
                <a:ea typeface="+mn-lt"/>
                <a:cs typeface="+mn-lt"/>
              </a:rPr>
              <a:t>PLEASE make sure your CBT schools are aware of this date!  Once we get it to you.  </a:t>
            </a:r>
            <a:endParaRPr lang="en-US"/>
          </a:p>
          <a:p>
            <a:r>
              <a:rPr lang="en-US">
                <a:ea typeface="+mn-lt"/>
                <a:cs typeface="+mn-lt"/>
              </a:rPr>
              <a:t>This is the last opportunity they will have to update/review their student’s Not-Tested Reason entries into NEXTERA!</a:t>
            </a:r>
            <a:endParaRPr lang="en-US"/>
          </a:p>
          <a:p>
            <a:r>
              <a:rPr lang="en-US">
                <a:ea typeface="+mn-lt"/>
                <a:cs typeface="+mn-lt"/>
              </a:rPr>
              <a:t>Please also remember it is the district/school’s Test Coordinator’s responsibility to make sure these are accurate before the deadlines.</a:t>
            </a:r>
            <a:endParaRPr lang="en-US"/>
          </a:p>
          <a:p>
            <a:r>
              <a:rPr lang="en-US">
                <a:ea typeface="+mn-lt"/>
                <a:cs typeface="+mn-lt"/>
              </a:rPr>
              <a:t>Missing a reason not tested could cause the student not to get a final score on the part of the test they may have completed.</a:t>
            </a:r>
            <a:endParaRPr lang="en-US"/>
          </a:p>
          <a:p>
            <a:endParaRPr lang="en-US"/>
          </a:p>
          <a:p>
            <a:pPr marL="114300" indent="0">
              <a:buNone/>
            </a:pPr>
            <a:r>
              <a:rPr lang="en-US" b="1">
                <a:ea typeface="+mn-lt"/>
                <a:cs typeface="+mn-lt"/>
              </a:rPr>
              <a:t>                                   Helpful CBTsupport article and document:</a:t>
            </a:r>
            <a:r>
              <a:rPr lang="en-US">
                <a:ea typeface="+mn-lt"/>
                <a:cs typeface="+mn-lt"/>
              </a:rPr>
              <a:t>   </a:t>
            </a:r>
            <a:r>
              <a:rPr lang="en-US" sz="2000" b="1">
                <a:hlinkClick r:id="rId2"/>
              </a:rPr>
              <a:t>NEW 2023-24: How to Set Not Tested Codes - Quick Reference Guide</a:t>
            </a:r>
            <a:endParaRPr lang="en-US" sz="2000">
              <a:ea typeface="+mn-lt"/>
              <a:cs typeface="+mn-lt"/>
              <a:hlinkClick r:id="rId2"/>
            </a:endParaRPr>
          </a:p>
          <a:p>
            <a:pPr marL="114300" indent="0">
              <a:buNone/>
            </a:pPr>
            <a:endParaRPr lang="en-US">
              <a:ea typeface="+mn-lt"/>
              <a:cs typeface="+mn-lt"/>
            </a:endParaRPr>
          </a:p>
          <a:p>
            <a:pPr marL="114300" indent="0" algn="ctr">
              <a:buNone/>
            </a:pPr>
            <a:r>
              <a:rPr lang="en-US" b="1">
                <a:ea typeface="+mn-lt"/>
                <a:cs typeface="+mn-lt"/>
              </a:rPr>
              <a:t>Please read through this article and Quick Reference Guide)(at the bottom of  </a:t>
            </a:r>
            <a:endParaRPr lang="en-US" b="1">
              <a:cs typeface="Calibri"/>
            </a:endParaRPr>
          </a:p>
          <a:p>
            <a:pPr marL="411480" lvl="1" algn="ctr">
              <a:buNone/>
            </a:pPr>
            <a:r>
              <a:rPr lang="en-US" b="1" i="1">
                <a:solidFill>
                  <a:schemeClr val="accent1"/>
                </a:solidFill>
                <a:ea typeface="+mn-lt"/>
                <a:cs typeface="+mn-lt"/>
              </a:rPr>
              <a:t>It will show you how to down-load the Test Status Detail Report from NEXTERA.</a:t>
            </a:r>
            <a:endParaRPr lang="en-US" b="1" i="1">
              <a:solidFill>
                <a:schemeClr val="accent1"/>
              </a:solidFill>
              <a:ea typeface="Calibri"/>
              <a:cs typeface="Calibri"/>
            </a:endParaRPr>
          </a:p>
          <a:p>
            <a:pPr marL="411480" lvl="1" algn="ctr">
              <a:buNone/>
            </a:pPr>
            <a:endParaRPr lang="en-US">
              <a:ea typeface="+mn-lt"/>
              <a:cs typeface="+mn-lt"/>
            </a:endParaRPr>
          </a:p>
          <a:p>
            <a:r>
              <a:rPr lang="en-US" i="1">
                <a:ea typeface="+mn-lt"/>
                <a:cs typeface="+mn-lt"/>
              </a:rPr>
              <a:t>It is very important that each school down-load the Test Status Detail report to review the students’ test status for all sessions, make any needed additions or corrects to the reason not tested before the test window closes.  Keep in mind there are 2 sessions for ELA and Math.  Both session may or may not need a reason not tested.</a:t>
            </a:r>
            <a:endParaRPr lang="en-US"/>
          </a:p>
          <a:p>
            <a:endParaRPr lang="en-US" i="1">
              <a:ea typeface="+mn-lt"/>
              <a:cs typeface="+mn-lt"/>
            </a:endParaRPr>
          </a:p>
          <a:p>
            <a:r>
              <a:rPr lang="en-US" i="1">
                <a:ea typeface="+mn-lt"/>
                <a:cs typeface="+mn-lt"/>
              </a:rPr>
              <a:t>This report will also help identify any student that may not have completed the test (Exp: Absent) that will need to sit for a make-up, before the testing window closes.</a:t>
            </a:r>
            <a:endParaRPr lang="en-US">
              <a:cs typeface="Calibri"/>
            </a:endParaRPr>
          </a:p>
          <a:p>
            <a:endParaRPr lang="en-US">
              <a:cs typeface="Calibri"/>
            </a:endParaRPr>
          </a:p>
          <a:p>
            <a:r>
              <a:rPr lang="en-US" i="1">
                <a:ea typeface="+mn-lt"/>
                <a:cs typeface="+mn-lt"/>
              </a:rPr>
              <a:t>Once all make-ups are done and all Not Tested Reasons have been updated, </a:t>
            </a:r>
            <a:r>
              <a:rPr lang="en-US" i="1">
                <a:solidFill>
                  <a:srgbClr val="C00000"/>
                </a:solidFill>
                <a:ea typeface="+mn-lt"/>
                <a:cs typeface="+mn-lt"/>
              </a:rPr>
              <a:t>it is </a:t>
            </a:r>
            <a:r>
              <a:rPr lang="en-US" b="1" i="1" u="sng">
                <a:solidFill>
                  <a:srgbClr val="3F26C9"/>
                </a:solidFill>
                <a:ea typeface="+mn-lt"/>
                <a:cs typeface="+mn-lt"/>
              </a:rPr>
              <a:t>strongly recommended</a:t>
            </a:r>
            <a:r>
              <a:rPr lang="en-US" b="1" i="1" u="sng">
                <a:solidFill>
                  <a:srgbClr val="C00000"/>
                </a:solidFill>
                <a:ea typeface="+mn-lt"/>
                <a:cs typeface="+mn-lt"/>
              </a:rPr>
              <a:t> </a:t>
            </a:r>
            <a:r>
              <a:rPr lang="en-US" b="1" i="1">
                <a:solidFill>
                  <a:srgbClr val="C00000"/>
                </a:solidFill>
                <a:ea typeface="+mn-lt"/>
                <a:cs typeface="+mn-lt"/>
              </a:rPr>
              <a:t>that the district/school Test Coordinator down-loads a final copy of the Test Status report file and keep it as a reference. As this will be the only reference, they will have on their student test status once NEXTERA closes.</a:t>
            </a:r>
            <a:endParaRPr lang="en-US" b="1">
              <a:solidFill>
                <a:srgbClr val="C00000"/>
              </a:solidFill>
              <a:ea typeface="Calibri"/>
              <a:cs typeface="Calibri"/>
            </a:endParaRPr>
          </a:p>
          <a:p>
            <a:endParaRPr lang="en-US"/>
          </a:p>
          <a:p>
            <a:endParaRPr lang="en-US">
              <a:cs typeface="Calibri"/>
            </a:endParaRPr>
          </a:p>
        </p:txBody>
      </p:sp>
      <p:sp>
        <p:nvSpPr>
          <p:cNvPr id="4" name="Slide Number Placeholder 3">
            <a:extLst>
              <a:ext uri="{FF2B5EF4-FFF2-40B4-BE49-F238E27FC236}">
                <a16:creationId xmlns:a16="http://schemas.microsoft.com/office/drawing/2014/main" id="{A9394F6B-E1C9-87EC-C7F3-64CC7BD68397}"/>
              </a:ext>
            </a:extLst>
          </p:cNvPr>
          <p:cNvSpPr>
            <a:spLocks noGrp="1"/>
          </p:cNvSpPr>
          <p:nvPr>
            <p:ph type="sldNum" sz="quarter" idx="12"/>
          </p:nvPr>
        </p:nvSpPr>
        <p:spPr/>
        <p:txBody>
          <a:bodyPr/>
          <a:lstStyle/>
          <a:p>
            <a:fld id="{38BC901B-B5E4-4A47-8F67-5F155DBF4CDE}" type="slidenum">
              <a:rPr lang="en-US" smtClean="0"/>
              <a:pPr/>
              <a:t>26</a:t>
            </a:fld>
            <a:endParaRPr lang="en-US"/>
          </a:p>
        </p:txBody>
      </p:sp>
      <p:pic>
        <p:nvPicPr>
          <p:cNvPr id="8" name="Picture 7" descr="Clipart - Thumbtack note Important">
            <a:extLst>
              <a:ext uri="{FF2B5EF4-FFF2-40B4-BE49-F238E27FC236}">
                <a16:creationId xmlns:a16="http://schemas.microsoft.com/office/drawing/2014/main" id="{05A2AA10-6E93-CC5F-8C15-B9F3FF7661F0}"/>
              </a:ext>
            </a:extLst>
          </p:cNvPr>
          <p:cNvPicPr>
            <a:picLocks noChangeAspect="1"/>
          </p:cNvPicPr>
          <p:nvPr/>
        </p:nvPicPr>
        <p:blipFill>
          <a:blip r:embed="rId3"/>
          <a:stretch>
            <a:fillRect/>
          </a:stretch>
        </p:blipFill>
        <p:spPr>
          <a:xfrm>
            <a:off x="8934059" y="703144"/>
            <a:ext cx="2517991" cy="1766971"/>
          </a:xfrm>
          <a:prstGeom prst="rect">
            <a:avLst/>
          </a:prstGeom>
        </p:spPr>
      </p:pic>
    </p:spTree>
    <p:extLst>
      <p:ext uri="{BB962C8B-B14F-4D97-AF65-F5344CB8AC3E}">
        <p14:creationId xmlns:p14="http://schemas.microsoft.com/office/powerpoint/2010/main" val="20598490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6BCB0-579D-4593-7800-6F764DBDE371}"/>
              </a:ext>
            </a:extLst>
          </p:cNvPr>
          <p:cNvSpPr>
            <a:spLocks noGrp="1"/>
          </p:cNvSpPr>
          <p:nvPr>
            <p:ph type="title"/>
          </p:nvPr>
        </p:nvSpPr>
        <p:spPr>
          <a:xfrm>
            <a:off x="609600" y="274638"/>
            <a:ext cx="10160000" cy="1143000"/>
          </a:xfrm>
        </p:spPr>
        <p:txBody>
          <a:bodyPr anchor="ctr">
            <a:normAutofit/>
          </a:bodyPr>
          <a:lstStyle/>
          <a:p>
            <a:pPr algn="ctr"/>
            <a:r>
              <a:rPr lang="en-US" sz="4300">
                <a:solidFill>
                  <a:srgbClr val="3F26C9"/>
                </a:solidFill>
              </a:rPr>
              <a:t>Important Dates both PBT &amp; CBT</a:t>
            </a:r>
            <a:endParaRPr lang="en-US" sz="4300" b="1">
              <a:solidFill>
                <a:srgbClr val="3F26C9"/>
              </a:solidFill>
              <a:ea typeface="Cambria"/>
            </a:endParaRPr>
          </a:p>
        </p:txBody>
      </p:sp>
      <p:pic>
        <p:nvPicPr>
          <p:cNvPr id="6" name="Picture 5" descr="A screenshot of a test&#10;&#10;Description automatically generated">
            <a:extLst>
              <a:ext uri="{FF2B5EF4-FFF2-40B4-BE49-F238E27FC236}">
                <a16:creationId xmlns:a16="http://schemas.microsoft.com/office/drawing/2014/main" id="{0D9BB3E2-5D6F-8283-5AD1-790532626466}"/>
              </a:ext>
            </a:extLst>
          </p:cNvPr>
          <p:cNvPicPr>
            <a:picLocks noChangeAspect="1"/>
          </p:cNvPicPr>
          <p:nvPr/>
        </p:nvPicPr>
        <p:blipFill>
          <a:blip r:embed="rId2"/>
          <a:stretch>
            <a:fillRect/>
          </a:stretch>
        </p:blipFill>
        <p:spPr>
          <a:xfrm>
            <a:off x="609600" y="2220934"/>
            <a:ext cx="10160000" cy="4394199"/>
          </a:xfrm>
          <a:prstGeom prst="rect">
            <a:avLst/>
          </a:prstGeom>
          <a:noFill/>
        </p:spPr>
      </p:pic>
      <p:sp>
        <p:nvSpPr>
          <p:cNvPr id="4" name="Slide Number Placeholder 3">
            <a:extLst>
              <a:ext uri="{FF2B5EF4-FFF2-40B4-BE49-F238E27FC236}">
                <a16:creationId xmlns:a16="http://schemas.microsoft.com/office/drawing/2014/main" id="{C39CD4C8-869A-ED4B-4143-8C9782F35BF8}"/>
              </a:ext>
            </a:extLst>
          </p:cNvPr>
          <p:cNvSpPr>
            <a:spLocks noGrp="1"/>
          </p:cNvSpPr>
          <p:nvPr>
            <p:ph type="sldNum" sz="quarter" idx="12"/>
          </p:nvPr>
        </p:nvSpPr>
        <p:spPr>
          <a:xfrm>
            <a:off x="11375717" y="5648960"/>
            <a:ext cx="731520" cy="396240"/>
          </a:xfrm>
        </p:spPr>
        <p:txBody>
          <a:bodyPr anchor="ctr">
            <a:normAutofit/>
          </a:bodyPr>
          <a:lstStyle/>
          <a:p>
            <a:pPr>
              <a:spcAft>
                <a:spcPts val="600"/>
              </a:spcAft>
            </a:pPr>
            <a:fld id="{38BC901B-B5E4-4A47-8F67-5F155DBF4CDE}" type="slidenum">
              <a:rPr lang="en-US" smtClean="0"/>
              <a:pPr>
                <a:spcAft>
                  <a:spcPts val="600"/>
                </a:spcAft>
              </a:pPr>
              <a:t>27</a:t>
            </a:fld>
            <a:endParaRPr lang="en-US"/>
          </a:p>
        </p:txBody>
      </p:sp>
      <p:pic>
        <p:nvPicPr>
          <p:cNvPr id="5" name="Picture 4" descr="Clipart - Thumbtack note Important">
            <a:extLst>
              <a:ext uri="{FF2B5EF4-FFF2-40B4-BE49-F238E27FC236}">
                <a16:creationId xmlns:a16="http://schemas.microsoft.com/office/drawing/2014/main" id="{E73D8EC6-B35C-E648-E875-35EA590FFA60}"/>
              </a:ext>
            </a:extLst>
          </p:cNvPr>
          <p:cNvPicPr>
            <a:picLocks noChangeAspect="1"/>
          </p:cNvPicPr>
          <p:nvPr/>
        </p:nvPicPr>
        <p:blipFill>
          <a:blip r:embed="rId3"/>
          <a:stretch>
            <a:fillRect/>
          </a:stretch>
        </p:blipFill>
        <p:spPr>
          <a:xfrm rot="2580000">
            <a:off x="14009" y="376358"/>
            <a:ext cx="2277909" cy="1599958"/>
          </a:xfrm>
          <a:prstGeom prst="rect">
            <a:avLst/>
          </a:prstGeom>
        </p:spPr>
      </p:pic>
    </p:spTree>
    <p:extLst>
      <p:ext uri="{BB962C8B-B14F-4D97-AF65-F5344CB8AC3E}">
        <p14:creationId xmlns:p14="http://schemas.microsoft.com/office/powerpoint/2010/main" val="21585723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AD283-0A05-44EA-B719-AD647ABD5212}"/>
              </a:ext>
            </a:extLst>
          </p:cNvPr>
          <p:cNvSpPr>
            <a:spLocks noGrp="1"/>
          </p:cNvSpPr>
          <p:nvPr>
            <p:ph type="title"/>
          </p:nvPr>
        </p:nvSpPr>
        <p:spPr/>
        <p:txBody>
          <a:bodyPr/>
          <a:lstStyle/>
          <a:p>
            <a:pPr algn="ctr"/>
            <a:r>
              <a:rPr lang="en-US" b="1">
                <a:solidFill>
                  <a:srgbClr val="2109AF"/>
                </a:solidFill>
                <a:ea typeface="Cambria"/>
              </a:rPr>
              <a:t>3-8 Testing – Questions?</a:t>
            </a:r>
            <a:endParaRPr lang="en-US" b="1">
              <a:solidFill>
                <a:srgbClr val="2109AF"/>
              </a:solidFill>
            </a:endParaRPr>
          </a:p>
        </p:txBody>
      </p:sp>
      <p:pic>
        <p:nvPicPr>
          <p:cNvPr id="6" name="Content Placeholder 5">
            <a:extLst>
              <a:ext uri="{FF2B5EF4-FFF2-40B4-BE49-F238E27FC236}">
                <a16:creationId xmlns:a16="http://schemas.microsoft.com/office/drawing/2014/main" id="{7CE3A3F6-7F5E-4C87-BF04-9A0659C37257}"/>
              </a:ext>
            </a:extLst>
          </p:cNvPr>
          <p:cNvPicPr>
            <a:picLocks noGrp="1" noChangeAspect="1"/>
          </p:cNvPicPr>
          <p:nvPr>
            <p:ph idx="1"/>
          </p:nvPr>
        </p:nvPicPr>
        <p:blipFill>
          <a:blip r:embed="rId2"/>
          <a:stretch>
            <a:fillRect/>
          </a:stretch>
        </p:blipFill>
        <p:spPr>
          <a:xfrm>
            <a:off x="4924490" y="1660234"/>
            <a:ext cx="3934998" cy="2227100"/>
          </a:xfrm>
        </p:spPr>
      </p:pic>
      <p:sp>
        <p:nvSpPr>
          <p:cNvPr id="4" name="Slide Number Placeholder 3">
            <a:extLst>
              <a:ext uri="{FF2B5EF4-FFF2-40B4-BE49-F238E27FC236}">
                <a16:creationId xmlns:a16="http://schemas.microsoft.com/office/drawing/2014/main" id="{52ED78F8-D52B-4686-A5C2-42C7EE3CD9B7}"/>
              </a:ext>
            </a:extLst>
          </p:cNvPr>
          <p:cNvSpPr>
            <a:spLocks noGrp="1"/>
          </p:cNvSpPr>
          <p:nvPr>
            <p:ph type="sldNum" sz="quarter" idx="12"/>
          </p:nvPr>
        </p:nvSpPr>
        <p:spPr/>
        <p:txBody>
          <a:bodyPr/>
          <a:lstStyle/>
          <a:p>
            <a:fld id="{38BC901B-B5E4-4A47-8F67-5F155DBF4CDE}" type="slidenum">
              <a:rPr lang="en-US" smtClean="0"/>
              <a:pPr/>
              <a:t>28</a:t>
            </a:fld>
            <a:endParaRPr lang="en-US"/>
          </a:p>
        </p:txBody>
      </p:sp>
      <p:pic>
        <p:nvPicPr>
          <p:cNvPr id="8" name="Picture 7">
            <a:extLst>
              <a:ext uri="{FF2B5EF4-FFF2-40B4-BE49-F238E27FC236}">
                <a16:creationId xmlns:a16="http://schemas.microsoft.com/office/drawing/2014/main" id="{C55016BE-1B0D-4019-8A5C-7AB42E7EA4E3}"/>
              </a:ext>
            </a:extLst>
          </p:cNvPr>
          <p:cNvPicPr>
            <a:picLocks noChangeAspect="1"/>
          </p:cNvPicPr>
          <p:nvPr/>
        </p:nvPicPr>
        <p:blipFill>
          <a:blip r:embed="rId3"/>
          <a:stretch>
            <a:fillRect/>
          </a:stretch>
        </p:blipFill>
        <p:spPr>
          <a:xfrm>
            <a:off x="2338879" y="3354203"/>
            <a:ext cx="3054506" cy="2867070"/>
          </a:xfrm>
          <a:prstGeom prst="rect">
            <a:avLst/>
          </a:prstGeom>
        </p:spPr>
      </p:pic>
    </p:spTree>
    <p:extLst>
      <p:ext uri="{BB962C8B-B14F-4D97-AF65-F5344CB8AC3E}">
        <p14:creationId xmlns:p14="http://schemas.microsoft.com/office/powerpoint/2010/main" val="36019017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05000" y="2667000"/>
            <a:ext cx="7620000" cy="1143000"/>
          </a:xfrm>
        </p:spPr>
        <p:txBody>
          <a:bodyPr/>
          <a:lstStyle/>
          <a:p>
            <a:pPr algn="ctr"/>
            <a:r>
              <a:rPr lang="en-US" b="1">
                <a:solidFill>
                  <a:srgbClr val="2109AF"/>
                </a:solidFill>
              </a:rPr>
              <a:t>NYSAA</a:t>
            </a:r>
          </a:p>
        </p:txBody>
      </p:sp>
      <p:sp>
        <p:nvSpPr>
          <p:cNvPr id="4" name="Slide Number Placeholder 3"/>
          <p:cNvSpPr>
            <a:spLocks noGrp="1"/>
          </p:cNvSpPr>
          <p:nvPr>
            <p:ph type="sldNum" sz="quarter" idx="12"/>
          </p:nvPr>
        </p:nvSpPr>
        <p:spPr/>
        <p:txBody>
          <a:bodyPr/>
          <a:lstStyle/>
          <a:p>
            <a:fld id="{38BC901B-B5E4-4A47-8F67-5F155DBF4CDE}" type="slidenum">
              <a:rPr lang="en-US" smtClean="0"/>
              <a:pPr/>
              <a:t>29</a:t>
            </a:fld>
            <a:endParaRPr lang="en-US"/>
          </a:p>
        </p:txBody>
      </p:sp>
    </p:spTree>
    <p:extLst>
      <p:ext uri="{BB962C8B-B14F-4D97-AF65-F5344CB8AC3E}">
        <p14:creationId xmlns:p14="http://schemas.microsoft.com/office/powerpoint/2010/main" val="37458571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E523C-D053-A20B-01D7-7A9F97C738EA}"/>
              </a:ext>
            </a:extLst>
          </p:cNvPr>
          <p:cNvSpPr>
            <a:spLocks noGrp="1"/>
          </p:cNvSpPr>
          <p:nvPr>
            <p:ph type="title"/>
          </p:nvPr>
        </p:nvSpPr>
        <p:spPr/>
        <p:txBody>
          <a:bodyPr/>
          <a:lstStyle/>
          <a:p>
            <a:r>
              <a:rPr lang="en-US" dirty="0">
                <a:ea typeface="Cambria"/>
              </a:rPr>
              <a:t>MAARS Coordinator</a:t>
            </a:r>
            <a:endParaRPr lang="en-US" dirty="0"/>
          </a:p>
        </p:txBody>
      </p:sp>
      <p:sp>
        <p:nvSpPr>
          <p:cNvPr id="3" name="Content Placeholder 2">
            <a:extLst>
              <a:ext uri="{FF2B5EF4-FFF2-40B4-BE49-F238E27FC236}">
                <a16:creationId xmlns:a16="http://schemas.microsoft.com/office/drawing/2014/main" id="{01244D6A-ECA8-4EE6-AC05-4B6351926656}"/>
              </a:ext>
            </a:extLst>
          </p:cNvPr>
          <p:cNvSpPr>
            <a:spLocks noGrp="1"/>
          </p:cNvSpPr>
          <p:nvPr>
            <p:ph idx="1"/>
          </p:nvPr>
        </p:nvSpPr>
        <p:spPr/>
        <p:txBody>
          <a:bodyPr vert="horz" lIns="91440" tIns="45720" rIns="91440" bIns="45720" rtlCol="0" anchor="t">
            <a:normAutofit/>
          </a:bodyPr>
          <a:lstStyle/>
          <a:p>
            <a:r>
              <a:rPr lang="en-US" dirty="0">
                <a:cs typeface="Calibri"/>
              </a:rPr>
              <a:t>Ryan Maier</a:t>
            </a:r>
          </a:p>
          <a:p>
            <a:r>
              <a:rPr lang="en-US" dirty="0">
                <a:cs typeface="Calibri"/>
              </a:rPr>
              <a:t>585-349-9010</a:t>
            </a:r>
          </a:p>
          <a:p>
            <a:r>
              <a:rPr lang="en-US" dirty="0">
                <a:cs typeface="Calibri"/>
                <a:hlinkClick r:id="rId2"/>
              </a:rPr>
              <a:t>Rmaier@bocesmaars.org</a:t>
            </a:r>
            <a:endParaRPr lang="en-US" dirty="0">
              <a:cs typeface="Calibri"/>
            </a:endParaRPr>
          </a:p>
          <a:p>
            <a:pPr lvl="1">
              <a:buClr>
                <a:srgbClr val="726056"/>
              </a:buClr>
              <a:buFont typeface="Courier New" pitchFamily="34" charset="0"/>
              <a:buChar char="o"/>
            </a:pPr>
            <a:r>
              <a:rPr lang="en-US" dirty="0">
                <a:cs typeface="Calibri"/>
              </a:rPr>
              <a:t>Old email will forward to this one</a:t>
            </a:r>
          </a:p>
          <a:p>
            <a:pPr lvl="1">
              <a:buClr>
                <a:srgbClr val="726056"/>
              </a:buClr>
              <a:buFont typeface="Courier New" pitchFamily="34" charset="0"/>
              <a:buChar char="o"/>
            </a:pPr>
            <a:r>
              <a:rPr lang="en-US" dirty="0">
                <a:cs typeface="Calibri"/>
              </a:rPr>
              <a:t>Any of my past resources you may have may need to be updated to fix One Drive linkage</a:t>
            </a:r>
          </a:p>
          <a:p>
            <a:pPr lvl="2">
              <a:buClr>
                <a:srgbClr val="AC956E"/>
              </a:buClr>
              <a:buFont typeface="Wingdings" pitchFamily="34" charset="0"/>
              <a:buChar char="§"/>
            </a:pPr>
            <a:r>
              <a:rPr lang="en-US" dirty="0">
                <a:cs typeface="Calibri"/>
              </a:rPr>
              <a:t>Please let me know if you discover any link errors that you need fixed asap</a:t>
            </a:r>
          </a:p>
          <a:p>
            <a:pPr>
              <a:buClr>
                <a:srgbClr val="AD0101"/>
              </a:buClr>
            </a:pPr>
            <a:r>
              <a:rPr lang="en-US" dirty="0" err="1">
                <a:cs typeface="Calibri"/>
              </a:rPr>
              <a:t>eDoctrina</a:t>
            </a:r>
            <a:r>
              <a:rPr lang="en-US" dirty="0">
                <a:cs typeface="Calibri"/>
              </a:rPr>
              <a:t> Support Person</a:t>
            </a:r>
          </a:p>
          <a:p>
            <a:pPr lvl="1">
              <a:buClr>
                <a:srgbClr val="726056"/>
              </a:buClr>
              <a:buFont typeface="Courier New" pitchFamily="34" charset="0"/>
              <a:buChar char="o"/>
            </a:pPr>
            <a:r>
              <a:rPr lang="en-US" dirty="0" err="1">
                <a:cs typeface="Calibri"/>
              </a:rPr>
              <a:t>i</a:t>
            </a:r>
            <a:r>
              <a:rPr lang="en-US" dirty="0">
                <a:cs typeface="Calibri"/>
              </a:rPr>
              <a:t>-Ready, NWEA MAP until new Instructional Technology Specialist is onboarded</a:t>
            </a:r>
          </a:p>
        </p:txBody>
      </p:sp>
      <p:sp>
        <p:nvSpPr>
          <p:cNvPr id="4" name="Slide Number Placeholder 3">
            <a:extLst>
              <a:ext uri="{FF2B5EF4-FFF2-40B4-BE49-F238E27FC236}">
                <a16:creationId xmlns:a16="http://schemas.microsoft.com/office/drawing/2014/main" id="{92024B24-6024-150B-6423-7F48C5039991}"/>
              </a:ext>
            </a:extLst>
          </p:cNvPr>
          <p:cNvSpPr>
            <a:spLocks noGrp="1"/>
          </p:cNvSpPr>
          <p:nvPr>
            <p:ph type="sldNum" sz="quarter" idx="12"/>
          </p:nvPr>
        </p:nvSpPr>
        <p:spPr/>
        <p:txBody>
          <a:bodyPr/>
          <a:lstStyle/>
          <a:p>
            <a:fld id="{38BC901B-B5E4-4A47-8F67-5F155DBF4CDE}" type="slidenum">
              <a:rPr lang="en-US" smtClean="0"/>
              <a:pPr/>
              <a:t>3</a:t>
            </a:fld>
            <a:endParaRPr lang="en-US"/>
          </a:p>
        </p:txBody>
      </p:sp>
    </p:spTree>
    <p:extLst>
      <p:ext uri="{BB962C8B-B14F-4D97-AF65-F5344CB8AC3E}">
        <p14:creationId xmlns:p14="http://schemas.microsoft.com/office/powerpoint/2010/main" val="40699525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DD09C-D866-D890-BE4B-45F80568E07D}"/>
              </a:ext>
            </a:extLst>
          </p:cNvPr>
          <p:cNvSpPr>
            <a:spLocks noGrp="1"/>
          </p:cNvSpPr>
          <p:nvPr>
            <p:ph type="title"/>
          </p:nvPr>
        </p:nvSpPr>
        <p:spPr/>
        <p:txBody>
          <a:bodyPr/>
          <a:lstStyle/>
          <a:p>
            <a:r>
              <a:rPr lang="en-US">
                <a:ea typeface="Cambria"/>
              </a:rPr>
              <a:t>NYSAA (Alternate Assessment)</a:t>
            </a:r>
            <a:endParaRPr lang="en-US"/>
          </a:p>
        </p:txBody>
      </p:sp>
      <p:sp>
        <p:nvSpPr>
          <p:cNvPr id="4" name="Content Placeholder 3">
            <a:extLst>
              <a:ext uri="{FF2B5EF4-FFF2-40B4-BE49-F238E27FC236}">
                <a16:creationId xmlns:a16="http://schemas.microsoft.com/office/drawing/2014/main" id="{D649826D-8EA2-B067-49BF-96E0B2D156DC}"/>
              </a:ext>
            </a:extLst>
          </p:cNvPr>
          <p:cNvSpPr>
            <a:spLocks noGrp="1"/>
          </p:cNvSpPr>
          <p:nvPr>
            <p:ph idx="1"/>
          </p:nvPr>
        </p:nvSpPr>
        <p:spPr>
          <a:xfrm>
            <a:off x="646471" y="1993490"/>
            <a:ext cx="10160000" cy="4800600"/>
          </a:xfrm>
        </p:spPr>
        <p:txBody>
          <a:bodyPr vert="horz" lIns="91440" tIns="45720" rIns="91440" bIns="45720" rtlCol="0" anchor="t">
            <a:normAutofit/>
          </a:bodyPr>
          <a:lstStyle/>
          <a:p>
            <a:r>
              <a:rPr lang="en-US">
                <a:cs typeface="Calibri"/>
              </a:rPr>
              <a:t>Test Window March 11 - June 7</a:t>
            </a:r>
          </a:p>
          <a:p>
            <a:r>
              <a:rPr lang="en-US">
                <a:cs typeface="Calibri"/>
              </a:rPr>
              <a:t>All teachers should have already completed:</a:t>
            </a:r>
          </a:p>
          <a:p>
            <a:pPr lvl="1">
              <a:buFont typeface="Courier New" pitchFamily="34" charset="0"/>
              <a:buChar char="o"/>
            </a:pPr>
            <a:r>
              <a:rPr lang="en-US" sz="1800">
                <a:cs typeface="Calibri"/>
              </a:rPr>
              <a:t>Required Annual Administrator Training</a:t>
            </a:r>
          </a:p>
          <a:p>
            <a:pPr lvl="2">
              <a:buClr>
                <a:srgbClr val="AC956E"/>
              </a:buClr>
              <a:buFont typeface="Wingdings" pitchFamily="34" charset="0"/>
              <a:buChar char="§"/>
            </a:pPr>
            <a:r>
              <a:rPr lang="en-US" sz="1600">
                <a:cs typeface="Calibri"/>
              </a:rPr>
              <a:t>New: Self Directed option located on Kite Educator Portal</a:t>
            </a:r>
          </a:p>
          <a:p>
            <a:pPr lvl="1">
              <a:buFont typeface="Courier New" pitchFamily="34" charset="0"/>
              <a:buChar char="o"/>
            </a:pPr>
            <a:r>
              <a:rPr lang="en-US" sz="1800">
                <a:cs typeface="Calibri"/>
              </a:rPr>
              <a:t>First Contact Survey and Personal Needs and Preferences for each student</a:t>
            </a:r>
          </a:p>
          <a:p>
            <a:pPr lvl="1">
              <a:buClr>
                <a:srgbClr val="726056"/>
              </a:buClr>
              <a:buFont typeface="Courier New" pitchFamily="34" charset="0"/>
              <a:buChar char="o"/>
            </a:pPr>
            <a:r>
              <a:rPr lang="en-US" sz="1800">
                <a:cs typeface="Calibri"/>
              </a:rPr>
              <a:t>Questions or concerns, reach out to Lorena </a:t>
            </a:r>
            <a:r>
              <a:rPr lang="en-US" sz="1800">
                <a:cs typeface="Calibri"/>
                <a:hlinkClick r:id="rId2"/>
              </a:rPr>
              <a:t>lstabins@bocesmaars.org</a:t>
            </a:r>
            <a:r>
              <a:rPr lang="en-US" sz="1800">
                <a:cs typeface="Calibri"/>
              </a:rPr>
              <a:t> </a:t>
            </a:r>
          </a:p>
          <a:p>
            <a:pPr>
              <a:buClr>
                <a:srgbClr val="AD0101"/>
              </a:buClr>
            </a:pPr>
            <a:r>
              <a:rPr lang="en-US">
                <a:cs typeface="Calibri"/>
              </a:rPr>
              <a:t>Special Circumstances Codes must be entered before window closes</a:t>
            </a:r>
          </a:p>
          <a:p>
            <a:pPr lvl="1">
              <a:buClr>
                <a:srgbClr val="726056"/>
              </a:buClr>
              <a:buFont typeface="Courier New" pitchFamily="34" charset="0"/>
              <a:buChar char="o"/>
            </a:pPr>
            <a:r>
              <a:rPr lang="en-US" sz="1800">
                <a:cs typeface="Calibri"/>
              </a:rPr>
              <a:t>Information on Special Circumstances </a:t>
            </a:r>
            <a:r>
              <a:rPr lang="en-US" sz="1800">
                <a:cs typeface="Calibri"/>
                <a:hlinkClick r:id="rId3"/>
              </a:rPr>
              <a:t>Codes</a:t>
            </a:r>
            <a:r>
              <a:rPr lang="en-US" sz="1800">
                <a:cs typeface="Calibri"/>
              </a:rPr>
              <a:t> (Medically Excused, Absent, Parent Refusal, etc.)</a:t>
            </a:r>
          </a:p>
          <a:p>
            <a:pPr lvl="1">
              <a:buClr>
                <a:srgbClr val="726056"/>
              </a:buClr>
              <a:buFont typeface="Courier New" pitchFamily="34" charset="0"/>
              <a:buChar char="o"/>
            </a:pPr>
            <a:r>
              <a:rPr lang="en-US" sz="1800">
                <a:cs typeface="Calibri"/>
              </a:rPr>
              <a:t>Questions, reach out to Mari-Ellen </a:t>
            </a:r>
            <a:r>
              <a:rPr lang="en-US" sz="1800">
                <a:cs typeface="Calibri"/>
                <a:hlinkClick r:id="rId4"/>
              </a:rPr>
              <a:t>mmaloney@bocesmaars.org</a:t>
            </a:r>
            <a:r>
              <a:rPr lang="en-US" sz="1800">
                <a:cs typeface="Calibri"/>
              </a:rPr>
              <a:t> </a:t>
            </a:r>
          </a:p>
          <a:p>
            <a:pPr lvl="1">
              <a:buClr>
                <a:srgbClr val="726056"/>
              </a:buClr>
              <a:buFont typeface="Courier New" pitchFamily="34" charset="0"/>
              <a:buChar char="o"/>
            </a:pPr>
            <a:endParaRPr lang="en-US">
              <a:cs typeface="Calibri"/>
            </a:endParaRPr>
          </a:p>
        </p:txBody>
      </p:sp>
      <p:sp>
        <p:nvSpPr>
          <p:cNvPr id="3" name="Slide Number Placeholder 2">
            <a:extLst>
              <a:ext uri="{FF2B5EF4-FFF2-40B4-BE49-F238E27FC236}">
                <a16:creationId xmlns:a16="http://schemas.microsoft.com/office/drawing/2014/main" id="{0083E84A-5D8B-BCAF-B92E-818BFDF89208}"/>
              </a:ext>
            </a:extLst>
          </p:cNvPr>
          <p:cNvSpPr>
            <a:spLocks noGrp="1"/>
          </p:cNvSpPr>
          <p:nvPr>
            <p:ph type="sldNum" sz="quarter" idx="12"/>
          </p:nvPr>
        </p:nvSpPr>
        <p:spPr/>
        <p:txBody>
          <a:bodyPr/>
          <a:lstStyle/>
          <a:p>
            <a:fld id="{38BC901B-B5E4-4A47-8F67-5F155DBF4CDE}" type="slidenum">
              <a:rPr lang="en-US" dirty="0" smtClean="0"/>
              <a:pPr/>
              <a:t>30</a:t>
            </a:fld>
            <a:endParaRPr lang="en-US"/>
          </a:p>
        </p:txBody>
      </p:sp>
    </p:spTree>
    <p:extLst>
      <p:ext uri="{BB962C8B-B14F-4D97-AF65-F5344CB8AC3E}">
        <p14:creationId xmlns:p14="http://schemas.microsoft.com/office/powerpoint/2010/main" val="5648707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05000" y="2667000"/>
            <a:ext cx="7620000" cy="1143000"/>
          </a:xfrm>
        </p:spPr>
        <p:txBody>
          <a:bodyPr/>
          <a:lstStyle/>
          <a:p>
            <a:pPr algn="ctr"/>
            <a:r>
              <a:rPr lang="en-US" b="1">
                <a:solidFill>
                  <a:srgbClr val="2109AF"/>
                </a:solidFill>
              </a:rPr>
              <a:t>Level 1 </a:t>
            </a:r>
          </a:p>
        </p:txBody>
      </p:sp>
      <p:sp>
        <p:nvSpPr>
          <p:cNvPr id="4" name="Slide Number Placeholder 3"/>
          <p:cNvSpPr>
            <a:spLocks noGrp="1"/>
          </p:cNvSpPr>
          <p:nvPr>
            <p:ph type="sldNum" sz="quarter" idx="12"/>
          </p:nvPr>
        </p:nvSpPr>
        <p:spPr/>
        <p:txBody>
          <a:bodyPr/>
          <a:lstStyle/>
          <a:p>
            <a:fld id="{38BC901B-B5E4-4A47-8F67-5F155DBF4CDE}" type="slidenum">
              <a:rPr lang="en-US" smtClean="0"/>
              <a:pPr/>
              <a:t>31</a:t>
            </a:fld>
            <a:endParaRPr lang="en-US"/>
          </a:p>
        </p:txBody>
      </p:sp>
    </p:spTree>
    <p:extLst>
      <p:ext uri="{BB962C8B-B14F-4D97-AF65-F5344CB8AC3E}">
        <p14:creationId xmlns:p14="http://schemas.microsoft.com/office/powerpoint/2010/main" val="2507529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294FF-F80E-7080-AFF3-5B8487EC0659}"/>
              </a:ext>
            </a:extLst>
          </p:cNvPr>
          <p:cNvSpPr>
            <a:spLocks noGrp="1"/>
          </p:cNvSpPr>
          <p:nvPr>
            <p:ph type="title"/>
          </p:nvPr>
        </p:nvSpPr>
        <p:spPr/>
        <p:txBody>
          <a:bodyPr/>
          <a:lstStyle/>
          <a:p>
            <a:r>
              <a:rPr lang="en-US"/>
              <a:t>Item Analysis for January 2024 Regents Now Available</a:t>
            </a:r>
          </a:p>
        </p:txBody>
      </p:sp>
      <p:sp>
        <p:nvSpPr>
          <p:cNvPr id="4" name="Slide Number Placeholder 3">
            <a:extLst>
              <a:ext uri="{FF2B5EF4-FFF2-40B4-BE49-F238E27FC236}">
                <a16:creationId xmlns:a16="http://schemas.microsoft.com/office/drawing/2014/main" id="{211E6E81-0DD5-1733-1CB6-EB7ED7885199}"/>
              </a:ext>
            </a:extLst>
          </p:cNvPr>
          <p:cNvSpPr>
            <a:spLocks noGrp="1"/>
          </p:cNvSpPr>
          <p:nvPr>
            <p:ph type="sldNum" sz="quarter" idx="12"/>
          </p:nvPr>
        </p:nvSpPr>
        <p:spPr/>
        <p:txBody>
          <a:bodyPr/>
          <a:lstStyle/>
          <a:p>
            <a:fld id="{38BC901B-B5E4-4A47-8F67-5F155DBF4CDE}" type="slidenum">
              <a:rPr lang="en-US" smtClean="0"/>
              <a:pPr/>
              <a:t>32</a:t>
            </a:fld>
            <a:endParaRPr lang="en-US"/>
          </a:p>
        </p:txBody>
      </p:sp>
      <p:sp>
        <p:nvSpPr>
          <p:cNvPr id="15" name="Rectangle 14">
            <a:extLst>
              <a:ext uri="{FF2B5EF4-FFF2-40B4-BE49-F238E27FC236}">
                <a16:creationId xmlns:a16="http://schemas.microsoft.com/office/drawing/2014/main" id="{AC290D7B-4047-6BB9-1A8C-DAF7D844275C}"/>
              </a:ext>
            </a:extLst>
          </p:cNvPr>
          <p:cNvSpPr/>
          <p:nvPr/>
        </p:nvSpPr>
        <p:spPr>
          <a:xfrm>
            <a:off x="258056" y="1600200"/>
            <a:ext cx="5224256" cy="45282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screenshot of a computer&#10;&#10;Description automatically generated">
            <a:extLst>
              <a:ext uri="{FF2B5EF4-FFF2-40B4-BE49-F238E27FC236}">
                <a16:creationId xmlns:a16="http://schemas.microsoft.com/office/drawing/2014/main" id="{A1C82C37-0FD7-EEE9-E343-9A02A5393517}"/>
              </a:ext>
            </a:extLst>
          </p:cNvPr>
          <p:cNvPicPr>
            <a:picLocks noGrp="1" noChangeAspect="1"/>
          </p:cNvPicPr>
          <p:nvPr>
            <p:ph idx="1"/>
          </p:nvPr>
        </p:nvPicPr>
        <p:blipFill rotWithShape="1">
          <a:blip r:embed="rId2"/>
          <a:srcRect t="590" r="10245" b="10256"/>
          <a:stretch/>
        </p:blipFill>
        <p:spPr>
          <a:xfrm>
            <a:off x="352873" y="1714500"/>
            <a:ext cx="4946868" cy="4279923"/>
          </a:xfrm>
        </p:spPr>
      </p:pic>
      <p:sp>
        <p:nvSpPr>
          <p:cNvPr id="19" name="Speech Bubble: Rectangle 18">
            <a:extLst>
              <a:ext uri="{FF2B5EF4-FFF2-40B4-BE49-F238E27FC236}">
                <a16:creationId xmlns:a16="http://schemas.microsoft.com/office/drawing/2014/main" id="{870DBE17-4659-CA0E-77E5-134B0A050DB2}"/>
              </a:ext>
            </a:extLst>
          </p:cNvPr>
          <p:cNvSpPr/>
          <p:nvPr/>
        </p:nvSpPr>
        <p:spPr>
          <a:xfrm>
            <a:off x="6490983" y="1648389"/>
            <a:ext cx="4097677" cy="2652252"/>
          </a:xfrm>
          <a:prstGeom prst="wedgeRectCallout">
            <a:avLst>
              <a:gd name="adj1" fmla="val -107078"/>
              <a:gd name="adj2" fmla="val 634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screenshot of a computer&#10;&#10;Description automatically generated">
            <a:extLst>
              <a:ext uri="{FF2B5EF4-FFF2-40B4-BE49-F238E27FC236}">
                <a16:creationId xmlns:a16="http://schemas.microsoft.com/office/drawing/2014/main" id="{62E21E86-E334-17B1-F5D5-CB3D935EA94D}"/>
              </a:ext>
            </a:extLst>
          </p:cNvPr>
          <p:cNvPicPr>
            <a:picLocks noChangeAspect="1"/>
          </p:cNvPicPr>
          <p:nvPr/>
        </p:nvPicPr>
        <p:blipFill rotWithShape="1">
          <a:blip r:embed="rId3"/>
          <a:srcRect l="2090" t="19502" r="3582" b="3320"/>
          <a:stretch/>
        </p:blipFill>
        <p:spPr>
          <a:xfrm>
            <a:off x="6607277" y="1824960"/>
            <a:ext cx="3881429" cy="2286239"/>
          </a:xfrm>
          <a:prstGeom prst="rect">
            <a:avLst/>
          </a:prstGeom>
        </p:spPr>
      </p:pic>
      <p:sp>
        <p:nvSpPr>
          <p:cNvPr id="21" name="Speech Bubble: Rectangle 20">
            <a:extLst>
              <a:ext uri="{FF2B5EF4-FFF2-40B4-BE49-F238E27FC236}">
                <a16:creationId xmlns:a16="http://schemas.microsoft.com/office/drawing/2014/main" id="{C1FD8C3F-EB39-5FC1-4410-9BCE9B18EEE6}"/>
              </a:ext>
            </a:extLst>
          </p:cNvPr>
          <p:cNvSpPr/>
          <p:nvPr/>
        </p:nvSpPr>
        <p:spPr>
          <a:xfrm>
            <a:off x="6093060" y="4473293"/>
            <a:ext cx="4496368" cy="1989687"/>
          </a:xfrm>
          <a:prstGeom prst="wedgeRectCallout">
            <a:avLst>
              <a:gd name="adj1" fmla="val 4917"/>
              <a:gd name="adj2" fmla="val -766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screenshot of a report&#10;&#10;Description automatically generated">
            <a:extLst>
              <a:ext uri="{FF2B5EF4-FFF2-40B4-BE49-F238E27FC236}">
                <a16:creationId xmlns:a16="http://schemas.microsoft.com/office/drawing/2014/main" id="{72135949-0FD8-10D3-9415-7C6BDFB8421C}"/>
              </a:ext>
            </a:extLst>
          </p:cNvPr>
          <p:cNvPicPr>
            <a:picLocks noChangeAspect="1"/>
          </p:cNvPicPr>
          <p:nvPr/>
        </p:nvPicPr>
        <p:blipFill rotWithShape="1">
          <a:blip r:embed="rId4"/>
          <a:srcRect t="19672" r="-1350" b="-547"/>
          <a:stretch/>
        </p:blipFill>
        <p:spPr>
          <a:xfrm>
            <a:off x="6268679" y="4573998"/>
            <a:ext cx="4208972" cy="1825679"/>
          </a:xfrm>
          <a:prstGeom prst="rect">
            <a:avLst/>
          </a:prstGeom>
        </p:spPr>
      </p:pic>
    </p:spTree>
    <p:extLst>
      <p:ext uri="{BB962C8B-B14F-4D97-AF65-F5344CB8AC3E}">
        <p14:creationId xmlns:p14="http://schemas.microsoft.com/office/powerpoint/2010/main" val="12508791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FFF5F-D5E1-8DB8-0DCA-1FEAD4418A1E}"/>
              </a:ext>
            </a:extLst>
          </p:cNvPr>
          <p:cNvSpPr>
            <a:spLocks noGrp="1"/>
          </p:cNvSpPr>
          <p:nvPr>
            <p:ph type="title"/>
          </p:nvPr>
        </p:nvSpPr>
        <p:spPr>
          <a:xfrm>
            <a:off x="641059" y="-95859"/>
            <a:ext cx="10160000" cy="1143000"/>
          </a:xfrm>
        </p:spPr>
        <p:txBody>
          <a:bodyPr/>
          <a:lstStyle/>
          <a:p>
            <a:r>
              <a:rPr lang="en-US" sz="3600"/>
              <a:t>Example of Jan Regents Reports Mapped to Standards</a:t>
            </a:r>
          </a:p>
        </p:txBody>
      </p:sp>
      <p:sp>
        <p:nvSpPr>
          <p:cNvPr id="4" name="Slide Number Placeholder 3">
            <a:extLst>
              <a:ext uri="{FF2B5EF4-FFF2-40B4-BE49-F238E27FC236}">
                <a16:creationId xmlns:a16="http://schemas.microsoft.com/office/drawing/2014/main" id="{D4984AA0-4F43-D777-B21C-6C3D20FDB538}"/>
              </a:ext>
            </a:extLst>
          </p:cNvPr>
          <p:cNvSpPr>
            <a:spLocks noGrp="1"/>
          </p:cNvSpPr>
          <p:nvPr>
            <p:ph type="sldNum" sz="quarter" idx="12"/>
          </p:nvPr>
        </p:nvSpPr>
        <p:spPr/>
        <p:txBody>
          <a:bodyPr/>
          <a:lstStyle/>
          <a:p>
            <a:fld id="{38BC901B-B5E4-4A47-8F67-5F155DBF4CDE}" type="slidenum">
              <a:rPr lang="en-US" smtClean="0"/>
              <a:pPr/>
              <a:t>33</a:t>
            </a:fld>
            <a:endParaRPr lang="en-US"/>
          </a:p>
        </p:txBody>
      </p:sp>
      <p:pic>
        <p:nvPicPr>
          <p:cNvPr id="6" name="Picture 5" descr="A screenshot of a performance report&#10;&#10;Description automatically generated">
            <a:extLst>
              <a:ext uri="{FF2B5EF4-FFF2-40B4-BE49-F238E27FC236}">
                <a16:creationId xmlns:a16="http://schemas.microsoft.com/office/drawing/2014/main" id="{1F42DE35-CB7F-2A3B-0E1A-8C68B954C413}"/>
              </a:ext>
            </a:extLst>
          </p:cNvPr>
          <p:cNvPicPr>
            <a:picLocks noChangeAspect="1"/>
          </p:cNvPicPr>
          <p:nvPr/>
        </p:nvPicPr>
        <p:blipFill>
          <a:blip r:embed="rId3"/>
          <a:stretch>
            <a:fillRect/>
          </a:stretch>
        </p:blipFill>
        <p:spPr>
          <a:xfrm>
            <a:off x="142722" y="709766"/>
            <a:ext cx="6867525" cy="4381500"/>
          </a:xfrm>
          <a:prstGeom prst="rect">
            <a:avLst/>
          </a:prstGeom>
        </p:spPr>
      </p:pic>
      <p:pic>
        <p:nvPicPr>
          <p:cNvPr id="7" name="Picture 6" descr="A screenshot of a test&#10;&#10;Description automatically generated">
            <a:extLst>
              <a:ext uri="{FF2B5EF4-FFF2-40B4-BE49-F238E27FC236}">
                <a16:creationId xmlns:a16="http://schemas.microsoft.com/office/drawing/2014/main" id="{44A0501F-D009-7A61-936B-77313583B753}"/>
              </a:ext>
            </a:extLst>
          </p:cNvPr>
          <p:cNvPicPr>
            <a:picLocks noChangeAspect="1"/>
          </p:cNvPicPr>
          <p:nvPr/>
        </p:nvPicPr>
        <p:blipFill>
          <a:blip r:embed="rId4"/>
          <a:stretch>
            <a:fillRect/>
          </a:stretch>
        </p:blipFill>
        <p:spPr>
          <a:xfrm>
            <a:off x="5366876" y="2463749"/>
            <a:ext cx="5784441" cy="4241084"/>
          </a:xfrm>
          <a:prstGeom prst="rect">
            <a:avLst/>
          </a:prstGeom>
        </p:spPr>
      </p:pic>
    </p:spTree>
    <p:extLst>
      <p:ext uri="{BB962C8B-B14F-4D97-AF65-F5344CB8AC3E}">
        <p14:creationId xmlns:p14="http://schemas.microsoft.com/office/powerpoint/2010/main" val="16134427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2954F-C568-6725-904F-6F2A351931C9}"/>
              </a:ext>
            </a:extLst>
          </p:cNvPr>
          <p:cNvSpPr>
            <a:spLocks noGrp="1"/>
          </p:cNvSpPr>
          <p:nvPr>
            <p:ph type="title"/>
          </p:nvPr>
        </p:nvSpPr>
        <p:spPr>
          <a:xfrm>
            <a:off x="868393" y="2057431"/>
            <a:ext cx="9009811" cy="1143000"/>
          </a:xfrm>
        </p:spPr>
        <p:txBody>
          <a:bodyPr/>
          <a:lstStyle/>
          <a:p>
            <a:r>
              <a:rPr lang="en-US">
                <a:ea typeface="Cambria"/>
              </a:rPr>
              <a:t>Please Complete a Brief Survey to Give Us Valuable Feedback Related to Level 1 Data Warehouse </a:t>
            </a:r>
            <a:r>
              <a:rPr lang="en-US" sz="2400">
                <a:ea typeface="Cambria"/>
              </a:rPr>
              <a:t>(by Friday, March 8th)</a:t>
            </a:r>
          </a:p>
        </p:txBody>
      </p:sp>
      <p:sp>
        <p:nvSpPr>
          <p:cNvPr id="3" name="Content Placeholder 2">
            <a:extLst>
              <a:ext uri="{FF2B5EF4-FFF2-40B4-BE49-F238E27FC236}">
                <a16:creationId xmlns:a16="http://schemas.microsoft.com/office/drawing/2014/main" id="{23741345-C274-47E5-EE5E-DA7B079B212B}"/>
              </a:ext>
            </a:extLst>
          </p:cNvPr>
          <p:cNvSpPr>
            <a:spLocks noGrp="1"/>
          </p:cNvSpPr>
          <p:nvPr>
            <p:ph idx="1"/>
          </p:nvPr>
        </p:nvSpPr>
        <p:spPr>
          <a:xfrm>
            <a:off x="810883" y="4073105"/>
            <a:ext cx="9958717" cy="2327695"/>
          </a:xfrm>
        </p:spPr>
        <p:txBody>
          <a:bodyPr vert="horz" lIns="91440" tIns="45720" rIns="91440" bIns="45720" rtlCol="0" anchor="t">
            <a:normAutofit/>
          </a:bodyPr>
          <a:lstStyle/>
          <a:p>
            <a:pPr marL="114300" indent="0">
              <a:buNone/>
            </a:pPr>
            <a:r>
              <a:rPr lang="en-US">
                <a:cs typeface="Calibri"/>
                <a:hlinkClick r:id="rId2"/>
              </a:rPr>
              <a:t>Link to Brief Survey</a:t>
            </a:r>
            <a:endParaRPr lang="en-US">
              <a:cs typeface="Calibri"/>
            </a:endParaRPr>
          </a:p>
        </p:txBody>
      </p:sp>
      <p:sp>
        <p:nvSpPr>
          <p:cNvPr id="4" name="Slide Number Placeholder 3">
            <a:extLst>
              <a:ext uri="{FF2B5EF4-FFF2-40B4-BE49-F238E27FC236}">
                <a16:creationId xmlns:a16="http://schemas.microsoft.com/office/drawing/2014/main" id="{3A98B3CC-C5FB-07B0-0AF4-FA39BD744165}"/>
              </a:ext>
            </a:extLst>
          </p:cNvPr>
          <p:cNvSpPr>
            <a:spLocks noGrp="1"/>
          </p:cNvSpPr>
          <p:nvPr>
            <p:ph type="sldNum" sz="quarter" idx="12"/>
          </p:nvPr>
        </p:nvSpPr>
        <p:spPr/>
        <p:txBody>
          <a:bodyPr/>
          <a:lstStyle/>
          <a:p>
            <a:fld id="{38BC901B-B5E4-4A47-8F67-5F155DBF4CDE}" type="slidenum">
              <a:rPr lang="en-US" smtClean="0"/>
              <a:pPr/>
              <a:t>34</a:t>
            </a:fld>
            <a:endParaRPr lang="en-US"/>
          </a:p>
        </p:txBody>
      </p:sp>
    </p:spTree>
    <p:extLst>
      <p:ext uri="{BB962C8B-B14F-4D97-AF65-F5344CB8AC3E}">
        <p14:creationId xmlns:p14="http://schemas.microsoft.com/office/powerpoint/2010/main" val="13055971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05000" y="2667000"/>
            <a:ext cx="7620000" cy="1143000"/>
          </a:xfrm>
        </p:spPr>
        <p:txBody>
          <a:bodyPr/>
          <a:lstStyle/>
          <a:p>
            <a:pPr algn="ctr"/>
            <a:r>
              <a:rPr lang="en-US"/>
              <a:t>Regents</a:t>
            </a:r>
          </a:p>
        </p:txBody>
      </p:sp>
      <p:sp>
        <p:nvSpPr>
          <p:cNvPr id="4" name="Slide Number Placeholder 3"/>
          <p:cNvSpPr>
            <a:spLocks noGrp="1"/>
          </p:cNvSpPr>
          <p:nvPr>
            <p:ph type="sldNum" sz="quarter" idx="12"/>
          </p:nvPr>
        </p:nvSpPr>
        <p:spPr/>
        <p:txBody>
          <a:bodyPr/>
          <a:lstStyle/>
          <a:p>
            <a:fld id="{38BC901B-B5E4-4A47-8F67-5F155DBF4CDE}" type="slidenum">
              <a:rPr lang="en-US" smtClean="0"/>
              <a:pPr/>
              <a:t>35</a:t>
            </a:fld>
            <a:endParaRPr lang="en-US"/>
          </a:p>
        </p:txBody>
      </p:sp>
    </p:spTree>
    <p:extLst>
      <p:ext uri="{BB962C8B-B14F-4D97-AF65-F5344CB8AC3E}">
        <p14:creationId xmlns:p14="http://schemas.microsoft.com/office/powerpoint/2010/main" val="42689398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C6DDB-FDD2-EFF6-79CA-B65520E09F68}"/>
              </a:ext>
            </a:extLst>
          </p:cNvPr>
          <p:cNvSpPr>
            <a:spLocks noGrp="1"/>
          </p:cNvSpPr>
          <p:nvPr>
            <p:ph type="title"/>
          </p:nvPr>
        </p:nvSpPr>
        <p:spPr/>
        <p:txBody>
          <a:bodyPr/>
          <a:lstStyle/>
          <a:p>
            <a:r>
              <a:rPr lang="en-US">
                <a:ea typeface="Cambria"/>
              </a:rPr>
              <a:t>Algebra I Special Collection Pre-ID File</a:t>
            </a:r>
          </a:p>
        </p:txBody>
      </p:sp>
      <p:sp>
        <p:nvSpPr>
          <p:cNvPr id="3" name="Content Placeholder 2">
            <a:extLst>
              <a:ext uri="{FF2B5EF4-FFF2-40B4-BE49-F238E27FC236}">
                <a16:creationId xmlns:a16="http://schemas.microsoft.com/office/drawing/2014/main" id="{DA77DF2C-6D4D-1675-8800-CDF949CA2E5B}"/>
              </a:ext>
            </a:extLst>
          </p:cNvPr>
          <p:cNvSpPr>
            <a:spLocks noGrp="1"/>
          </p:cNvSpPr>
          <p:nvPr>
            <p:ph idx="1"/>
          </p:nvPr>
        </p:nvSpPr>
        <p:spPr>
          <a:xfrm>
            <a:off x="609600" y="1600200"/>
            <a:ext cx="10346069" cy="4800600"/>
          </a:xfrm>
        </p:spPr>
        <p:txBody>
          <a:bodyPr vert="horz" lIns="91440" tIns="45720" rIns="91440" bIns="45720" rtlCol="0" anchor="t">
            <a:normAutofit lnSpcReduction="10000"/>
          </a:bodyPr>
          <a:lstStyle/>
          <a:p>
            <a:r>
              <a:rPr lang="en-US">
                <a:cs typeface="Calibri"/>
              </a:rPr>
              <a:t>Schools selected for Pearson's Special Collection will receive a letter from OSA on Wednesday, March 13</a:t>
            </a:r>
          </a:p>
          <a:p>
            <a:r>
              <a:rPr lang="en-US">
                <a:cs typeface="Calibri"/>
              </a:rPr>
              <a:t>Schools chosen will use answer sheets from Pearson for the June Algebra I Regents</a:t>
            </a:r>
          </a:p>
          <a:p>
            <a:r>
              <a:rPr lang="en-US">
                <a:cs typeface="Calibri"/>
              </a:rPr>
              <a:t>The state will provide Pearson with Pre-ID File that will be used to preprint answer sheets </a:t>
            </a:r>
          </a:p>
          <a:p>
            <a:r>
              <a:rPr lang="en-US">
                <a:cs typeface="Calibri"/>
              </a:rPr>
              <a:t>Pre-ID File Data is due </a:t>
            </a:r>
            <a:r>
              <a:rPr lang="en-US" b="1">
                <a:solidFill>
                  <a:srgbClr val="C00000"/>
                </a:solidFill>
                <a:cs typeface="Calibri"/>
              </a:rPr>
              <a:t>Thursday, March 28</a:t>
            </a:r>
          </a:p>
          <a:p>
            <a:pPr lvl="1">
              <a:buClr>
                <a:srgbClr val="726056"/>
              </a:buClr>
              <a:buFont typeface="Courier New" pitchFamily="34" charset="0"/>
              <a:buChar char="o"/>
            </a:pPr>
            <a:r>
              <a:rPr lang="en-US">
                <a:cs typeface="Calibri"/>
              </a:rPr>
              <a:t>Demographic</a:t>
            </a:r>
          </a:p>
          <a:p>
            <a:pPr lvl="1">
              <a:buClr>
                <a:srgbClr val="726056"/>
              </a:buClr>
              <a:buFont typeface="Courier New" pitchFamily="34" charset="0"/>
              <a:buChar char="o"/>
            </a:pPr>
            <a:r>
              <a:rPr lang="en-US">
                <a:cs typeface="Calibri"/>
              </a:rPr>
              <a:t>Enrollment</a:t>
            </a:r>
          </a:p>
          <a:p>
            <a:pPr lvl="1">
              <a:buClr>
                <a:srgbClr val="726056"/>
              </a:buClr>
              <a:buFont typeface="Courier New" pitchFamily="34" charset="0"/>
              <a:buChar char="o"/>
            </a:pPr>
            <a:r>
              <a:rPr lang="en-US">
                <a:cs typeface="Calibri"/>
              </a:rPr>
              <a:t>Course Instructor Assignment</a:t>
            </a:r>
          </a:p>
          <a:p>
            <a:pPr lvl="1">
              <a:buClr>
                <a:srgbClr val="726056"/>
              </a:buClr>
              <a:buFont typeface="Courier New" pitchFamily="34" charset="0"/>
              <a:buChar char="o"/>
            </a:pPr>
            <a:r>
              <a:rPr lang="en-US">
                <a:cs typeface="Calibri"/>
              </a:rPr>
              <a:t>Student Class Entry/Exit</a:t>
            </a:r>
          </a:p>
          <a:p>
            <a:pPr>
              <a:buClr>
                <a:srgbClr val="AD0101"/>
              </a:buClr>
            </a:pPr>
            <a:r>
              <a:rPr lang="en-US">
                <a:cs typeface="Calibri"/>
              </a:rPr>
              <a:t>Students in courses with the following State Course Codes will be pulled for Pre-ID File</a:t>
            </a:r>
          </a:p>
          <a:p>
            <a:pPr lvl="1">
              <a:buFont typeface="Courier New" pitchFamily="34" charset="0"/>
              <a:buChar char="o"/>
            </a:pPr>
            <a:r>
              <a:rPr lang="en-US">
                <a:cs typeface="Calibri"/>
              </a:rPr>
              <a:t>Algebra I 02050</a:t>
            </a:r>
          </a:p>
          <a:p>
            <a:pPr lvl="1">
              <a:buFont typeface="Courier New" pitchFamily="34" charset="0"/>
              <a:buChar char="o"/>
            </a:pPr>
            <a:r>
              <a:rPr lang="en-US">
                <a:cs typeface="Calibri"/>
              </a:rPr>
              <a:t>Algebra I 02052CC</a:t>
            </a:r>
          </a:p>
        </p:txBody>
      </p:sp>
      <p:sp>
        <p:nvSpPr>
          <p:cNvPr id="4" name="Slide Number Placeholder 3">
            <a:extLst>
              <a:ext uri="{FF2B5EF4-FFF2-40B4-BE49-F238E27FC236}">
                <a16:creationId xmlns:a16="http://schemas.microsoft.com/office/drawing/2014/main" id="{C9CFC6E3-B4EE-B1C9-3F8D-E075C80F2F79}"/>
              </a:ext>
            </a:extLst>
          </p:cNvPr>
          <p:cNvSpPr>
            <a:spLocks noGrp="1"/>
          </p:cNvSpPr>
          <p:nvPr>
            <p:ph type="sldNum" sz="quarter" idx="12"/>
          </p:nvPr>
        </p:nvSpPr>
        <p:spPr/>
        <p:txBody>
          <a:bodyPr/>
          <a:lstStyle/>
          <a:p>
            <a:fld id="{38BC901B-B5E4-4A47-8F67-5F155DBF4CDE}" type="slidenum">
              <a:rPr lang="en-US" smtClean="0"/>
              <a:pPr/>
              <a:t>36</a:t>
            </a:fld>
            <a:endParaRPr lang="en-US"/>
          </a:p>
        </p:txBody>
      </p:sp>
    </p:spTree>
    <p:extLst>
      <p:ext uri="{BB962C8B-B14F-4D97-AF65-F5344CB8AC3E}">
        <p14:creationId xmlns:p14="http://schemas.microsoft.com/office/powerpoint/2010/main" val="18247569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597F6-BAAC-7CFA-B70D-0A0FA7AEE06E}"/>
              </a:ext>
            </a:extLst>
          </p:cNvPr>
          <p:cNvSpPr>
            <a:spLocks noGrp="1"/>
          </p:cNvSpPr>
          <p:nvPr>
            <p:ph type="title"/>
          </p:nvPr>
        </p:nvSpPr>
        <p:spPr/>
        <p:txBody>
          <a:bodyPr/>
          <a:lstStyle/>
          <a:p>
            <a:pPr algn="ctr"/>
            <a:r>
              <a:rPr lang="en-US">
                <a:ea typeface="Cambria"/>
              </a:rPr>
              <a:t>JANUARY REGENTS</a:t>
            </a:r>
          </a:p>
        </p:txBody>
      </p:sp>
      <p:sp>
        <p:nvSpPr>
          <p:cNvPr id="3" name="Content Placeholder 2">
            <a:extLst>
              <a:ext uri="{FF2B5EF4-FFF2-40B4-BE49-F238E27FC236}">
                <a16:creationId xmlns:a16="http://schemas.microsoft.com/office/drawing/2014/main" id="{57244A54-5ECC-60DA-5476-24A0331F0D20}"/>
              </a:ext>
            </a:extLst>
          </p:cNvPr>
          <p:cNvSpPr>
            <a:spLocks noGrp="1"/>
          </p:cNvSpPr>
          <p:nvPr>
            <p:ph idx="1"/>
          </p:nvPr>
        </p:nvSpPr>
        <p:spPr/>
        <p:txBody>
          <a:bodyPr vert="horz" lIns="91440" tIns="45720" rIns="91440" bIns="45720" rtlCol="0" anchor="t">
            <a:normAutofit/>
          </a:bodyPr>
          <a:lstStyle/>
          <a:p>
            <a:pPr marL="114300" indent="0" algn="ctr">
              <a:buNone/>
            </a:pPr>
            <a:r>
              <a:rPr lang="en-US" sz="4800">
                <a:ea typeface="Calibri"/>
                <a:cs typeface="Calibri"/>
              </a:rPr>
              <a:t>January Regents scores have been loaded to Level 2</a:t>
            </a:r>
          </a:p>
          <a:p>
            <a:pPr marL="114300" indent="0" algn="ctr">
              <a:buNone/>
            </a:pPr>
            <a:r>
              <a:rPr lang="en-US" sz="4800">
                <a:ea typeface="Calibri"/>
                <a:cs typeface="Calibri"/>
              </a:rPr>
              <a:t>Please verify all information is accurate.</a:t>
            </a:r>
          </a:p>
        </p:txBody>
      </p:sp>
      <p:sp>
        <p:nvSpPr>
          <p:cNvPr id="4" name="Slide Number Placeholder 3">
            <a:extLst>
              <a:ext uri="{FF2B5EF4-FFF2-40B4-BE49-F238E27FC236}">
                <a16:creationId xmlns:a16="http://schemas.microsoft.com/office/drawing/2014/main" id="{0144D696-5A7B-DBEB-CFC1-09111357095B}"/>
              </a:ext>
            </a:extLst>
          </p:cNvPr>
          <p:cNvSpPr>
            <a:spLocks noGrp="1"/>
          </p:cNvSpPr>
          <p:nvPr>
            <p:ph type="sldNum" sz="quarter" idx="12"/>
          </p:nvPr>
        </p:nvSpPr>
        <p:spPr/>
        <p:txBody>
          <a:bodyPr/>
          <a:lstStyle/>
          <a:p>
            <a:fld id="{38BC901B-B5E4-4A47-8F67-5F155DBF4CDE}" type="slidenum">
              <a:rPr lang="en-US" smtClean="0"/>
              <a:pPr/>
              <a:t>37</a:t>
            </a:fld>
            <a:endParaRPr lang="en-US"/>
          </a:p>
        </p:txBody>
      </p:sp>
    </p:spTree>
    <p:extLst>
      <p:ext uri="{BB962C8B-B14F-4D97-AF65-F5344CB8AC3E}">
        <p14:creationId xmlns:p14="http://schemas.microsoft.com/office/powerpoint/2010/main" val="39558154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A06E9-24F4-4B68-8B1C-F5D8EDD9FB33}"/>
              </a:ext>
            </a:extLst>
          </p:cNvPr>
          <p:cNvSpPr>
            <a:spLocks noGrp="1"/>
          </p:cNvSpPr>
          <p:nvPr>
            <p:ph type="title"/>
          </p:nvPr>
        </p:nvSpPr>
        <p:spPr/>
        <p:txBody>
          <a:bodyPr/>
          <a:lstStyle/>
          <a:p>
            <a:pPr algn="ctr"/>
            <a:r>
              <a:rPr lang="en-US">
                <a:ea typeface="Cambria"/>
              </a:rPr>
              <a:t>REGENTS</a:t>
            </a:r>
          </a:p>
        </p:txBody>
      </p:sp>
      <p:sp>
        <p:nvSpPr>
          <p:cNvPr id="3" name="Content Placeholder 2">
            <a:extLst>
              <a:ext uri="{FF2B5EF4-FFF2-40B4-BE49-F238E27FC236}">
                <a16:creationId xmlns:a16="http://schemas.microsoft.com/office/drawing/2014/main" id="{D7ED3165-ADC2-4BD6-8E3C-CD68BAEAA2A2}"/>
              </a:ext>
            </a:extLst>
          </p:cNvPr>
          <p:cNvSpPr>
            <a:spLocks noGrp="1"/>
          </p:cNvSpPr>
          <p:nvPr>
            <p:ph idx="1"/>
          </p:nvPr>
        </p:nvSpPr>
        <p:spPr/>
        <p:txBody>
          <a:bodyPr vert="horz" lIns="91440" tIns="45720" rIns="91440" bIns="45720" rtlCol="0" anchor="t">
            <a:normAutofit fontScale="77500" lnSpcReduction="20000"/>
          </a:bodyPr>
          <a:lstStyle/>
          <a:p>
            <a:pPr marR="124460" indent="-342900">
              <a:lnSpc>
                <a:spcPct val="106000"/>
              </a:lnSpc>
              <a:spcBef>
                <a:spcPts val="0"/>
              </a:spcBef>
              <a:buFont typeface="Wingdings,Sans-Serif" pitchFamily="34" charset="0"/>
              <a:buChar char=""/>
            </a:pPr>
            <a:r>
              <a:rPr lang="en-US">
                <a:latin typeface="Tahoma"/>
                <a:ea typeface="Tahoma"/>
                <a:cs typeface="Tahoma"/>
              </a:rPr>
              <a:t>Pertinent information (including the highlights below) have been updated in the MAARS website </a:t>
            </a:r>
            <a:r>
              <a:rPr lang="en-US">
                <a:solidFill>
                  <a:srgbClr val="7030A0"/>
                </a:solidFill>
                <a:latin typeface="Tahoma"/>
                <a:ea typeface="Tahoma"/>
                <a:cs typeface="Tahoma"/>
              </a:rPr>
              <a:t>. </a:t>
            </a:r>
            <a:endParaRPr lang="en-US">
              <a:solidFill>
                <a:srgbClr val="000000"/>
              </a:solidFill>
              <a:latin typeface="Calibri"/>
              <a:ea typeface="Tahoma"/>
              <a:cs typeface="Calibri"/>
            </a:endParaRPr>
          </a:p>
          <a:p>
            <a:pPr marR="124460" indent="-342900">
              <a:lnSpc>
                <a:spcPct val="106000"/>
              </a:lnSpc>
              <a:spcBef>
                <a:spcPts val="0"/>
              </a:spcBef>
              <a:buFont typeface="Wingdings,Sans-Serif" pitchFamily="34" charset="0"/>
              <a:buChar char=""/>
            </a:pPr>
            <a:endParaRPr lang="en-US">
              <a:ea typeface="+mn-lt"/>
              <a:cs typeface="+mn-lt"/>
            </a:endParaRPr>
          </a:p>
          <a:p>
            <a:pPr marR="124460" indent="-342900">
              <a:lnSpc>
                <a:spcPct val="106000"/>
              </a:lnSpc>
              <a:spcBef>
                <a:spcPts val="0"/>
              </a:spcBef>
              <a:buFont typeface="Wingdings,Sans-Serif" pitchFamily="34" charset="0"/>
              <a:buChar char=""/>
            </a:pPr>
            <a:r>
              <a:rPr lang="en-US" dirty="0">
                <a:latin typeface="Tahoma"/>
                <a:ea typeface="+mn-lt"/>
                <a:cs typeface="+mn-lt"/>
              </a:rPr>
              <a:t>Ordering Exams with the Office of State Assessment by </a:t>
            </a:r>
            <a:r>
              <a:rPr lang="en-US" b="1" dirty="0">
                <a:latin typeface="Tahoma"/>
                <a:ea typeface="+mn-lt"/>
                <a:cs typeface="+mn-lt"/>
              </a:rPr>
              <a:t>April 12th</a:t>
            </a:r>
            <a:r>
              <a:rPr lang="en-US" dirty="0">
                <a:latin typeface="Tahoma"/>
                <a:ea typeface="+mn-lt"/>
                <a:cs typeface="+mn-lt"/>
              </a:rPr>
              <a:t>.</a:t>
            </a:r>
            <a:br>
              <a:rPr lang="en-US" dirty="0">
                <a:ea typeface="+mn-lt"/>
                <a:cs typeface="+mn-lt"/>
              </a:rPr>
            </a:br>
            <a:endParaRPr lang="en-US">
              <a:ea typeface="+mn-lt"/>
              <a:cs typeface="+mn-lt"/>
            </a:endParaRPr>
          </a:p>
          <a:p>
            <a:pPr marR="124460" indent="-342900">
              <a:lnSpc>
                <a:spcPct val="106000"/>
              </a:lnSpc>
              <a:spcBef>
                <a:spcPts val="0"/>
              </a:spcBef>
              <a:buFont typeface="Wingdings,Sans-Serif" pitchFamily="34" charset="0"/>
              <a:buChar char=""/>
            </a:pPr>
            <a:r>
              <a:rPr lang="en-US">
                <a:latin typeface="Tahoma"/>
                <a:ea typeface="Tahoma"/>
                <a:cs typeface="Tahoma"/>
              </a:rPr>
              <a:t>M.A.A.R.S. Pre-printed answer sheets: </a:t>
            </a:r>
            <a:endParaRPr lang="en-US">
              <a:latin typeface="Calibri"/>
              <a:ea typeface="Tahoma"/>
              <a:cs typeface="Calibri"/>
            </a:endParaRPr>
          </a:p>
          <a:p>
            <a:pPr marR="124460" indent="-342900">
              <a:lnSpc>
                <a:spcPct val="106000"/>
              </a:lnSpc>
              <a:spcBef>
                <a:spcPts val="0"/>
              </a:spcBef>
              <a:buFont typeface="Wingdings,Sans-Serif" pitchFamily="34" charset="0"/>
              <a:buChar char=""/>
            </a:pPr>
            <a:endParaRPr lang="en-US">
              <a:ea typeface="+mn-lt"/>
              <a:cs typeface="+mn-lt"/>
            </a:endParaRPr>
          </a:p>
          <a:p>
            <a:pPr marL="742950" lvl="1" indent="-285750">
              <a:lnSpc>
                <a:spcPct val="106000"/>
              </a:lnSpc>
              <a:spcBef>
                <a:spcPts val="0"/>
              </a:spcBef>
              <a:buClr>
                <a:srgbClr val="726056"/>
              </a:buClr>
              <a:buFont typeface="Courier New,monospace" pitchFamily="34" charset="0"/>
              <a:buChar char="o"/>
            </a:pPr>
            <a:r>
              <a:rPr lang="en-US" dirty="0">
                <a:latin typeface="Tahoma"/>
                <a:ea typeface="Tahoma"/>
                <a:cs typeface="Tahoma"/>
              </a:rPr>
              <a:t>MAARS order form for preprinted answer sheets due </a:t>
            </a:r>
            <a:r>
              <a:rPr lang="en-US" b="1" dirty="0">
                <a:latin typeface="Tahoma"/>
                <a:ea typeface="Tahoma"/>
                <a:cs typeface="Tahoma"/>
              </a:rPr>
              <a:t>April 9th</a:t>
            </a:r>
            <a:endParaRPr lang="en-US" b="1" u="sng" dirty="0">
              <a:solidFill>
                <a:srgbClr val="7030A0"/>
              </a:solidFill>
              <a:latin typeface="Tahoma"/>
              <a:ea typeface="Tahoma"/>
              <a:cs typeface="Tahoma"/>
            </a:endParaRPr>
          </a:p>
          <a:p>
            <a:pPr marL="742950" lvl="1" indent="-285750">
              <a:lnSpc>
                <a:spcPct val="106000"/>
              </a:lnSpc>
              <a:spcBef>
                <a:spcPts val="0"/>
              </a:spcBef>
              <a:buClr>
                <a:srgbClr val="726056"/>
              </a:buClr>
              <a:buFont typeface="Courier New,monospace" pitchFamily="34" charset="0"/>
              <a:buChar char="o"/>
            </a:pPr>
            <a:endParaRPr lang="en-US">
              <a:latin typeface="Tahoma"/>
              <a:ea typeface="Tahoma"/>
              <a:cs typeface="Tahoma"/>
            </a:endParaRPr>
          </a:p>
          <a:p>
            <a:pPr marL="742950" lvl="1" indent="-285750">
              <a:lnSpc>
                <a:spcPct val="106000"/>
              </a:lnSpc>
              <a:spcBef>
                <a:spcPts val="0"/>
              </a:spcBef>
              <a:buClr>
                <a:srgbClr val="726056"/>
              </a:buClr>
              <a:buFont typeface="Courier New,monospace" pitchFamily="34" charset="0"/>
              <a:buChar char="o"/>
            </a:pPr>
            <a:r>
              <a:rPr lang="en-US" dirty="0">
                <a:latin typeface="Tahoma"/>
                <a:ea typeface="Tahoma"/>
                <a:cs typeface="Tahoma"/>
              </a:rPr>
              <a:t>Files of student demographic information is due </a:t>
            </a:r>
            <a:r>
              <a:rPr lang="en-US" b="1" dirty="0">
                <a:latin typeface="Tahoma"/>
                <a:ea typeface="Tahoma"/>
                <a:cs typeface="Tahoma"/>
              </a:rPr>
              <a:t>April 16th</a:t>
            </a:r>
            <a:r>
              <a:rPr lang="en-US" dirty="0">
                <a:latin typeface="Tahoma"/>
                <a:ea typeface="Tahoma"/>
                <a:cs typeface="Tahoma"/>
              </a:rPr>
              <a:t> to MAARS through the secure Monroe FTP site.  Please do not email files of student information!</a:t>
            </a:r>
            <a:endParaRPr lang="en-US" dirty="0">
              <a:ea typeface="+mn-lt"/>
              <a:cs typeface="+mn-lt"/>
            </a:endParaRPr>
          </a:p>
          <a:p>
            <a:pPr marL="742950" lvl="1" indent="-285750">
              <a:lnSpc>
                <a:spcPct val="106000"/>
              </a:lnSpc>
              <a:spcBef>
                <a:spcPts val="0"/>
              </a:spcBef>
              <a:buClr>
                <a:srgbClr val="726056"/>
              </a:buClr>
              <a:buFont typeface="Courier New,monospace" pitchFamily="34" charset="0"/>
              <a:buChar char="o"/>
            </a:pPr>
            <a:endParaRPr lang="en-US">
              <a:latin typeface="Tahoma"/>
              <a:ea typeface="Tahoma"/>
              <a:cs typeface="Tahoma"/>
            </a:endParaRPr>
          </a:p>
          <a:p>
            <a:pPr marL="742950" lvl="1" indent="-285750">
              <a:lnSpc>
                <a:spcPct val="106000"/>
              </a:lnSpc>
              <a:spcBef>
                <a:spcPts val="0"/>
              </a:spcBef>
              <a:buClr>
                <a:srgbClr val="726056"/>
              </a:buClr>
              <a:buFont typeface="Courier New,monospace" pitchFamily="34" charset="0"/>
              <a:buChar char="o"/>
            </a:pPr>
            <a:r>
              <a:rPr lang="en-US" dirty="0">
                <a:latin typeface="Tahoma"/>
                <a:ea typeface="Tahoma"/>
                <a:cs typeface="Tahoma"/>
              </a:rPr>
              <a:t>Any needed additional walk-in files are due </a:t>
            </a:r>
            <a:r>
              <a:rPr lang="en-US" b="1" dirty="0">
                <a:latin typeface="Tahoma"/>
                <a:ea typeface="Tahoma"/>
                <a:cs typeface="Tahoma"/>
              </a:rPr>
              <a:t>June 7th</a:t>
            </a:r>
            <a:r>
              <a:rPr lang="en-US" dirty="0">
                <a:latin typeface="Tahoma"/>
                <a:ea typeface="Tahoma"/>
                <a:cs typeface="Tahoma"/>
              </a:rPr>
              <a:t> and will continue to be accepted by MAARS up to exam time.  Last minute answer sheets will be printed to a PDF file and sent to the school for printing.</a:t>
            </a:r>
            <a:endParaRPr lang="en-US" dirty="0">
              <a:ea typeface="+mn-lt"/>
              <a:cs typeface="+mn-lt"/>
            </a:endParaRPr>
          </a:p>
          <a:p>
            <a:pPr marL="742950" lvl="1" indent="-285750">
              <a:lnSpc>
                <a:spcPct val="106000"/>
              </a:lnSpc>
              <a:spcBef>
                <a:spcPts val="0"/>
              </a:spcBef>
              <a:buClr>
                <a:srgbClr val="726056"/>
              </a:buClr>
              <a:buFont typeface="Courier New,monospace" pitchFamily="34" charset="0"/>
              <a:buChar char="o"/>
            </a:pPr>
            <a:endParaRPr lang="en-US">
              <a:latin typeface="Tahoma"/>
              <a:ea typeface="Tahoma"/>
              <a:cs typeface="Tahoma"/>
            </a:endParaRPr>
          </a:p>
          <a:p>
            <a:pPr marL="742950" lvl="1" indent="-285750">
              <a:lnSpc>
                <a:spcPct val="106000"/>
              </a:lnSpc>
              <a:spcBef>
                <a:spcPts val="0"/>
              </a:spcBef>
              <a:buClr>
                <a:srgbClr val="726056"/>
              </a:buClr>
              <a:buFont typeface="Courier New,monospace" pitchFamily="34" charset="0"/>
              <a:buChar char="o"/>
            </a:pPr>
            <a:r>
              <a:rPr lang="en-US">
                <a:latin typeface="Tahoma"/>
                <a:ea typeface="Tahoma"/>
                <a:cs typeface="Tahoma"/>
              </a:rPr>
              <a:t>Do not make copies of pre-printed or blank answer sheets for students to use.</a:t>
            </a:r>
            <a:endParaRPr lang="en-US">
              <a:ea typeface="+mn-lt"/>
              <a:cs typeface="+mn-lt"/>
            </a:endParaRPr>
          </a:p>
          <a:p>
            <a:pPr marL="742950" lvl="1" indent="-285750">
              <a:lnSpc>
                <a:spcPct val="106000"/>
              </a:lnSpc>
              <a:spcBef>
                <a:spcPts val="0"/>
              </a:spcBef>
              <a:buClr>
                <a:srgbClr val="726056"/>
              </a:buClr>
              <a:buFont typeface="Courier New,monospace" pitchFamily="34" charset="0"/>
              <a:buChar char="o"/>
            </a:pPr>
            <a:endParaRPr lang="en-US">
              <a:latin typeface="Tahoma"/>
              <a:ea typeface="Tahoma"/>
              <a:cs typeface="Tahoma"/>
            </a:endParaRPr>
          </a:p>
          <a:p>
            <a:pPr marL="742950" marR="55245" lvl="1" indent="-285750">
              <a:lnSpc>
                <a:spcPct val="106000"/>
              </a:lnSpc>
              <a:spcBef>
                <a:spcPts val="0"/>
              </a:spcBef>
              <a:buClr>
                <a:srgbClr val="726056"/>
              </a:buClr>
              <a:buFont typeface="Courier New,monospace" pitchFamily="34" charset="0"/>
              <a:buChar char="o"/>
            </a:pPr>
            <a:r>
              <a:rPr lang="en-US" dirty="0">
                <a:latin typeface="Tahoma"/>
                <a:ea typeface="Tahoma"/>
                <a:cs typeface="Tahoma"/>
              </a:rPr>
              <a:t>MAARS will start preprinting answer sheets in the first week of May.  They will be shipped to Districts/BOCES starting by </a:t>
            </a:r>
            <a:r>
              <a:rPr lang="en-US" b="1" dirty="0">
                <a:latin typeface="Tahoma"/>
                <a:ea typeface="Tahoma"/>
                <a:cs typeface="Tahoma"/>
              </a:rPr>
              <a:t>May 24th</a:t>
            </a:r>
            <a:r>
              <a:rPr lang="en-US" dirty="0">
                <a:latin typeface="Tahoma"/>
                <a:ea typeface="Tahoma"/>
                <a:cs typeface="Tahoma"/>
              </a:rPr>
              <a:t>.  We will notify the other schools when their answer sheets are ready to be picked up at MAARS.</a:t>
            </a:r>
            <a:endParaRPr lang="en-US" dirty="0">
              <a:ea typeface="+mn-lt"/>
              <a:cs typeface="+mn-lt"/>
            </a:endParaRPr>
          </a:p>
          <a:p>
            <a:pPr marL="742950" marR="55245" lvl="1" indent="-285750">
              <a:lnSpc>
                <a:spcPct val="106000"/>
              </a:lnSpc>
              <a:spcBef>
                <a:spcPts val="0"/>
              </a:spcBef>
              <a:buClr>
                <a:srgbClr val="726056"/>
              </a:buClr>
              <a:buFont typeface="Courier New,monospace" pitchFamily="34" charset="0"/>
              <a:buChar char="o"/>
            </a:pPr>
            <a:endParaRPr lang="en-US">
              <a:solidFill>
                <a:srgbClr val="000000"/>
              </a:solidFill>
              <a:latin typeface="Tahoma"/>
              <a:ea typeface="Tahoma"/>
              <a:cs typeface="Tahoma"/>
            </a:endParaRPr>
          </a:p>
          <a:p>
            <a:pPr marL="742950" marR="55245" lvl="1" indent="-285750">
              <a:lnSpc>
                <a:spcPct val="106000"/>
              </a:lnSpc>
              <a:spcBef>
                <a:spcPts val="0"/>
              </a:spcBef>
              <a:buClr>
                <a:srgbClr val="726056"/>
              </a:buClr>
              <a:buFont typeface="Courier New,monospace" pitchFamily="34" charset="0"/>
              <a:buChar char="o"/>
            </a:pPr>
            <a:r>
              <a:rPr lang="en-US">
                <a:solidFill>
                  <a:srgbClr val="000000"/>
                </a:solidFill>
                <a:latin typeface="Tahoma"/>
                <a:ea typeface="Tahoma"/>
                <a:cs typeface="Tahoma"/>
              </a:rPr>
              <a:t>Any questions, please contact Patty Zeiner 349-9053 or pzeiner@bocesmaars.org</a:t>
            </a:r>
          </a:p>
          <a:p>
            <a:pPr marL="742950" marR="124460" lvl="1" indent="-285750">
              <a:lnSpc>
                <a:spcPct val="106000"/>
              </a:lnSpc>
              <a:spcBef>
                <a:spcPts val="0"/>
              </a:spcBef>
              <a:buClr>
                <a:srgbClr val="726056"/>
              </a:buClr>
              <a:buFont typeface="Courier New,monospace" pitchFamily="34" charset="0"/>
              <a:buChar char="o"/>
            </a:pPr>
            <a:endParaRPr lang="en-US">
              <a:solidFill>
                <a:srgbClr val="C00000"/>
              </a:solidFill>
              <a:latin typeface="Tahoma"/>
              <a:ea typeface="Tahoma"/>
              <a:cs typeface="Tahoma"/>
            </a:endParaRPr>
          </a:p>
        </p:txBody>
      </p:sp>
      <p:sp>
        <p:nvSpPr>
          <p:cNvPr id="4" name="Slide Number Placeholder 3">
            <a:extLst>
              <a:ext uri="{FF2B5EF4-FFF2-40B4-BE49-F238E27FC236}">
                <a16:creationId xmlns:a16="http://schemas.microsoft.com/office/drawing/2014/main" id="{BCB416A6-4560-4E61-800E-99AFF9ABD531}"/>
              </a:ext>
            </a:extLst>
          </p:cNvPr>
          <p:cNvSpPr>
            <a:spLocks noGrp="1"/>
          </p:cNvSpPr>
          <p:nvPr>
            <p:ph type="sldNum" sz="quarter" idx="12"/>
          </p:nvPr>
        </p:nvSpPr>
        <p:spPr/>
        <p:txBody>
          <a:bodyPr/>
          <a:lstStyle/>
          <a:p>
            <a:fld id="{38BC901B-B5E4-4A47-8F67-5F155DBF4CDE}" type="slidenum">
              <a:rPr lang="en-US" smtClean="0"/>
              <a:pPr/>
              <a:t>38</a:t>
            </a:fld>
            <a:endParaRPr lang="en-US"/>
          </a:p>
        </p:txBody>
      </p:sp>
    </p:spTree>
    <p:extLst>
      <p:ext uri="{BB962C8B-B14F-4D97-AF65-F5344CB8AC3E}">
        <p14:creationId xmlns:p14="http://schemas.microsoft.com/office/powerpoint/2010/main" val="19300525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74638"/>
            <a:ext cx="7391400" cy="1143000"/>
          </a:xfrm>
        </p:spPr>
        <p:txBody>
          <a:bodyPr>
            <a:normAutofit/>
          </a:bodyPr>
          <a:lstStyle/>
          <a:p>
            <a:r>
              <a:rPr lang="en-US" sz="4400"/>
              <a:t>Questions?</a:t>
            </a:r>
            <a:endParaRPr lang="en-US" sz="3600"/>
          </a:p>
        </p:txBody>
      </p:sp>
      <p:sp>
        <p:nvSpPr>
          <p:cNvPr id="4" name="Slide Number Placeholder 3"/>
          <p:cNvSpPr>
            <a:spLocks noGrp="1"/>
          </p:cNvSpPr>
          <p:nvPr>
            <p:ph type="sldNum" sz="quarter" idx="12"/>
          </p:nvPr>
        </p:nvSpPr>
        <p:spPr/>
        <p:txBody>
          <a:bodyPr/>
          <a:lstStyle/>
          <a:p>
            <a:fld id="{38BC901B-B5E4-4A47-8F67-5F155DBF4CDE}" type="slidenum">
              <a:rPr lang="en-US" smtClean="0"/>
              <a:pPr/>
              <a:t>39</a:t>
            </a:fld>
            <a:endParaRPr lang="en-US"/>
          </a:p>
        </p:txBody>
      </p:sp>
      <p:sp>
        <p:nvSpPr>
          <p:cNvPr id="6" name="Content Placeholder 4"/>
          <p:cNvSpPr txBox="1">
            <a:spLocks/>
          </p:cNvSpPr>
          <p:nvPr/>
        </p:nvSpPr>
        <p:spPr>
          <a:xfrm>
            <a:off x="1905000" y="1417638"/>
            <a:ext cx="7620000" cy="48006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endParaRPr lang="en-US" sz="220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111930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05000" y="2667000"/>
            <a:ext cx="7620000" cy="1143000"/>
          </a:xfrm>
        </p:spPr>
        <p:txBody>
          <a:bodyPr/>
          <a:lstStyle/>
          <a:p>
            <a:pPr algn="ctr"/>
            <a:r>
              <a:rPr lang="en-US"/>
              <a:t>State Reporting</a:t>
            </a:r>
          </a:p>
        </p:txBody>
      </p:sp>
      <p:sp>
        <p:nvSpPr>
          <p:cNvPr id="4" name="Slide Number Placeholder 3"/>
          <p:cNvSpPr>
            <a:spLocks noGrp="1"/>
          </p:cNvSpPr>
          <p:nvPr>
            <p:ph type="sldNum" sz="quarter" idx="12"/>
          </p:nvPr>
        </p:nvSpPr>
        <p:spPr/>
        <p:txBody>
          <a:bodyPr/>
          <a:lstStyle/>
          <a:p>
            <a:fld id="{38BC901B-B5E4-4A47-8F67-5F155DBF4CDE}" type="slidenum">
              <a:rPr lang="en-US" smtClean="0"/>
              <a:pPr/>
              <a:t>4</a:t>
            </a:fld>
            <a:endParaRPr lang="en-US"/>
          </a:p>
        </p:txBody>
      </p:sp>
    </p:spTree>
    <p:extLst>
      <p:ext uri="{BB962C8B-B14F-4D97-AF65-F5344CB8AC3E}">
        <p14:creationId xmlns:p14="http://schemas.microsoft.com/office/powerpoint/2010/main" val="6870900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a card&#10;&#10;Description automatically generated">
            <a:extLst>
              <a:ext uri="{FF2B5EF4-FFF2-40B4-BE49-F238E27FC236}">
                <a16:creationId xmlns:a16="http://schemas.microsoft.com/office/drawing/2014/main" id="{BD8CE91C-1150-3D79-5B5C-77F0BBF6A6CD}"/>
              </a:ext>
            </a:extLst>
          </p:cNvPr>
          <p:cNvPicPr>
            <a:picLocks noChangeAspect="1"/>
          </p:cNvPicPr>
          <p:nvPr/>
        </p:nvPicPr>
        <p:blipFill>
          <a:blip r:embed="rId3"/>
          <a:stretch>
            <a:fillRect/>
          </a:stretch>
        </p:blipFill>
        <p:spPr>
          <a:xfrm>
            <a:off x="120650" y="476790"/>
            <a:ext cx="11036300" cy="5904421"/>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126" y="176162"/>
            <a:ext cx="9169074" cy="1143000"/>
          </a:xfrm>
        </p:spPr>
        <p:txBody>
          <a:bodyPr>
            <a:normAutofit/>
          </a:bodyPr>
          <a:lstStyle/>
          <a:p>
            <a:r>
              <a:rPr lang="en-US" sz="4000"/>
              <a:t>2023-2024</a:t>
            </a:r>
            <a:r>
              <a:rPr lang="en-US" sz="4900"/>
              <a:t> </a:t>
            </a:r>
            <a:r>
              <a:rPr lang="en-US" sz="4000"/>
              <a:t>BEDS Day Enrollment &amp; FRPL</a:t>
            </a:r>
          </a:p>
        </p:txBody>
      </p:sp>
      <p:sp>
        <p:nvSpPr>
          <p:cNvPr id="4" name="Slide Number Placeholder 3"/>
          <p:cNvSpPr>
            <a:spLocks noGrp="1"/>
          </p:cNvSpPr>
          <p:nvPr>
            <p:ph type="sldNum" sz="quarter" idx="12"/>
          </p:nvPr>
        </p:nvSpPr>
        <p:spPr/>
        <p:txBody>
          <a:bodyPr/>
          <a:lstStyle/>
          <a:p>
            <a:fld id="{38BC901B-B5E4-4A47-8F67-5F155DBF4CDE}" type="slidenum">
              <a:rPr lang="en-US" smtClean="0"/>
              <a:pPr/>
              <a:t>5</a:t>
            </a:fld>
            <a:endParaRPr lang="en-US"/>
          </a:p>
        </p:txBody>
      </p:sp>
      <p:sp>
        <p:nvSpPr>
          <p:cNvPr id="6" name="Content Placeholder 4"/>
          <p:cNvSpPr txBox="1">
            <a:spLocks/>
          </p:cNvSpPr>
          <p:nvPr/>
        </p:nvSpPr>
        <p:spPr>
          <a:xfrm>
            <a:off x="1905000" y="1417638"/>
            <a:ext cx="7620000" cy="48006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endParaRPr lang="en-US"/>
          </a:p>
        </p:txBody>
      </p:sp>
      <p:sp>
        <p:nvSpPr>
          <p:cNvPr id="8" name="Content Placeholder 7">
            <a:extLst>
              <a:ext uri="{FF2B5EF4-FFF2-40B4-BE49-F238E27FC236}">
                <a16:creationId xmlns:a16="http://schemas.microsoft.com/office/drawing/2014/main" id="{E06ABB9D-D76E-4A90-BDAB-BF155E7AE0EF}"/>
              </a:ext>
            </a:extLst>
          </p:cNvPr>
          <p:cNvSpPr>
            <a:spLocks noGrp="1"/>
          </p:cNvSpPr>
          <p:nvPr>
            <p:ph idx="1"/>
          </p:nvPr>
        </p:nvSpPr>
        <p:spPr>
          <a:xfrm>
            <a:off x="1085850" y="1600200"/>
            <a:ext cx="9683750" cy="4800600"/>
          </a:xfrm>
        </p:spPr>
        <p:txBody>
          <a:bodyPr vert="horz" lIns="91440" tIns="45720" rIns="91440" bIns="45720" rtlCol="0" anchor="t">
            <a:normAutofit/>
          </a:bodyPr>
          <a:lstStyle/>
          <a:p>
            <a:pPr algn="l" rtl="0">
              <a:buChar char="•"/>
            </a:pPr>
            <a:r>
              <a:rPr lang="en-US" sz="2400" b="1">
                <a:latin typeface="Calibri"/>
              </a:rPr>
              <a:t>BEDS Day Enrollment Extract </a:t>
            </a:r>
            <a:r>
              <a:rPr lang="en-US" sz="2400">
                <a:latin typeface="Calibri"/>
              </a:rPr>
              <a:t>(SIRS 312, 313, 314, 316, 319) </a:t>
            </a:r>
          </a:p>
          <a:p>
            <a:pPr algn="l" rtl="0"/>
            <a:r>
              <a:rPr lang="en-US" sz="2400">
                <a:latin typeface="Calibri"/>
              </a:rPr>
              <a:t>Enrollment by grade, district of residence and supplemental enrollment counts are collected for calculating preliminary State Aid allocations </a:t>
            </a:r>
            <a:endParaRPr lang="en-US" sz="2400">
              <a:latin typeface="Calibri"/>
              <a:ea typeface="Calibri"/>
              <a:cs typeface="Calibri"/>
            </a:endParaRPr>
          </a:p>
          <a:p>
            <a:pPr algn="l" rtl="0"/>
            <a:r>
              <a:rPr lang="en-US" sz="2400" b="1">
                <a:latin typeface="Calibri"/>
              </a:rPr>
              <a:t>BEDS Day Free and Reduced Priced Lunch Extract </a:t>
            </a:r>
            <a:r>
              <a:rPr lang="en-US" sz="2400">
                <a:latin typeface="Calibri"/>
              </a:rPr>
              <a:t>(SIRS-323 and SIRS-327)</a:t>
            </a:r>
            <a:endParaRPr lang="en-US" sz="2400">
              <a:latin typeface="Calibri"/>
              <a:ea typeface="Calibri"/>
              <a:cs typeface="Calibri"/>
            </a:endParaRPr>
          </a:p>
          <a:p>
            <a:pPr lvl="1" algn="l" rtl="0">
              <a:buClr>
                <a:srgbClr val="726056"/>
              </a:buClr>
              <a:buFont typeface="Courier New" pitchFamily="34" charset="0"/>
              <a:buChar char="o"/>
            </a:pPr>
            <a:r>
              <a:rPr lang="en-US" sz="2200">
                <a:latin typeface="Calibri"/>
              </a:rPr>
              <a:t>Must be reported with 5817 – Free Lunch Program or 5806 – Reduced-Price Lunch Program</a:t>
            </a:r>
            <a:endParaRPr lang="en-US" sz="2200">
              <a:latin typeface="Calibri"/>
              <a:ea typeface="Calibri"/>
              <a:cs typeface="Calibri"/>
            </a:endParaRPr>
          </a:p>
          <a:p>
            <a:pPr lvl="1" algn="l" rtl="0">
              <a:buClr>
                <a:srgbClr val="726056"/>
              </a:buClr>
              <a:buFont typeface="Courier New" pitchFamily="34" charset="0"/>
              <a:buChar char="o"/>
            </a:pPr>
            <a:r>
              <a:rPr lang="en-US" sz="2200">
                <a:latin typeface="Calibri"/>
              </a:rPr>
              <a:t>All must have 0198 – Poverty-from low-income family</a:t>
            </a:r>
            <a:endParaRPr lang="en-US" sz="2200">
              <a:latin typeface="Calibri"/>
              <a:ea typeface="Calibri"/>
              <a:cs typeface="Calibri"/>
            </a:endParaRPr>
          </a:p>
          <a:p>
            <a:pPr algn="l" rtl="0"/>
            <a:r>
              <a:rPr lang="en-US" sz="2400" b="1">
                <a:latin typeface="Calibri"/>
              </a:rPr>
              <a:t>Data due</a:t>
            </a:r>
            <a:r>
              <a:rPr lang="en-US" sz="2400">
                <a:latin typeface="Calibri"/>
              </a:rPr>
              <a:t> </a:t>
            </a:r>
            <a:r>
              <a:rPr lang="en-US" sz="2400" b="1">
                <a:solidFill>
                  <a:srgbClr val="C00000"/>
                </a:solidFill>
                <a:latin typeface="Calibri"/>
              </a:rPr>
              <a:t>Thursday, March 14</a:t>
            </a:r>
            <a:endParaRPr lang="en-US"/>
          </a:p>
        </p:txBody>
      </p:sp>
    </p:spTree>
    <p:extLst>
      <p:ext uri="{BB962C8B-B14F-4D97-AF65-F5344CB8AC3E}">
        <p14:creationId xmlns:p14="http://schemas.microsoft.com/office/powerpoint/2010/main" val="12679285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488" y="274638"/>
            <a:ext cx="9510712" cy="1143000"/>
          </a:xfrm>
        </p:spPr>
        <p:txBody>
          <a:bodyPr>
            <a:noAutofit/>
          </a:bodyPr>
          <a:lstStyle/>
          <a:p>
            <a:r>
              <a:rPr lang="en-US" sz="3600"/>
              <a:t>2023-2024 UPK Collection Opens</a:t>
            </a:r>
          </a:p>
        </p:txBody>
      </p:sp>
      <p:sp>
        <p:nvSpPr>
          <p:cNvPr id="4" name="Slide Number Placeholder 3"/>
          <p:cNvSpPr>
            <a:spLocks noGrp="1"/>
          </p:cNvSpPr>
          <p:nvPr>
            <p:ph type="sldNum" sz="quarter" idx="12"/>
          </p:nvPr>
        </p:nvSpPr>
        <p:spPr/>
        <p:txBody>
          <a:bodyPr/>
          <a:lstStyle/>
          <a:p>
            <a:fld id="{38BC901B-B5E4-4A47-8F67-5F155DBF4CDE}" type="slidenum">
              <a:rPr lang="en-US" smtClean="0"/>
              <a:pPr/>
              <a:t>6</a:t>
            </a:fld>
            <a:endParaRPr lang="en-US"/>
          </a:p>
        </p:txBody>
      </p:sp>
      <p:sp>
        <p:nvSpPr>
          <p:cNvPr id="6" name="Content Placeholder 4"/>
          <p:cNvSpPr txBox="1">
            <a:spLocks/>
          </p:cNvSpPr>
          <p:nvPr/>
        </p:nvSpPr>
        <p:spPr>
          <a:xfrm>
            <a:off x="1905000" y="1417638"/>
            <a:ext cx="7620000" cy="48006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endParaRPr lang="en-US"/>
          </a:p>
        </p:txBody>
      </p:sp>
      <p:sp>
        <p:nvSpPr>
          <p:cNvPr id="8" name="Content Placeholder 7"/>
          <p:cNvSpPr>
            <a:spLocks noGrp="1"/>
          </p:cNvSpPr>
          <p:nvPr>
            <p:ph idx="1"/>
          </p:nvPr>
        </p:nvSpPr>
        <p:spPr>
          <a:xfrm>
            <a:off x="965200" y="1417638"/>
            <a:ext cx="8636000" cy="5059362"/>
          </a:xfrm>
        </p:spPr>
        <p:txBody>
          <a:bodyPr vert="horz" lIns="91440" tIns="45720" rIns="91440" bIns="45720" rtlCol="0" anchor="t">
            <a:normAutofit lnSpcReduction="10000"/>
          </a:bodyPr>
          <a:lstStyle/>
          <a:p>
            <a:r>
              <a:rPr lang="en-US" sz="2400">
                <a:latin typeface="Calibri"/>
              </a:rPr>
              <a:t>The Office of Early Learning (OEL) will use a snapshot date of March 13, 2024 for this year's collection of UPK data</a:t>
            </a:r>
          </a:p>
          <a:p>
            <a:r>
              <a:rPr lang="en-US" sz="2400">
                <a:solidFill>
                  <a:srgbClr val="C00000"/>
                </a:solidFill>
                <a:latin typeface="Calibri"/>
              </a:rPr>
              <a:t>Change:</a:t>
            </a:r>
            <a:r>
              <a:rPr lang="en-US" sz="2400">
                <a:latin typeface="Calibri"/>
              </a:rPr>
              <a:t> For the 23-24 school year, UPK counts must reflect the actual UPK enrollment as of </a:t>
            </a:r>
            <a:r>
              <a:rPr lang="en-US" sz="2400" b="1">
                <a:latin typeface="Calibri"/>
              </a:rPr>
              <a:t>March 13</a:t>
            </a:r>
            <a:endParaRPr lang="en-US" sz="2400" b="1">
              <a:latin typeface="Calibri"/>
              <a:cs typeface="Calibri"/>
            </a:endParaRPr>
          </a:p>
          <a:p>
            <a:pPr algn="l" rtl="0"/>
            <a:r>
              <a:rPr lang="en-US" sz="2400">
                <a:latin typeface="Calibri"/>
              </a:rPr>
              <a:t>Data can be verified in </a:t>
            </a:r>
            <a:r>
              <a:rPr lang="en-US" sz="2400" b="1">
                <a:latin typeface="Calibri"/>
              </a:rPr>
              <a:t>SIRS-333</a:t>
            </a:r>
            <a:r>
              <a:rPr lang="en-US" sz="2400">
                <a:latin typeface="Calibri"/>
              </a:rPr>
              <a:t> Annual Pre-K Enrollment Summary Report in the Annual Outcomes folder in L2RPT</a:t>
            </a:r>
            <a:endParaRPr lang="en-US" sz="2400">
              <a:latin typeface="Calibri"/>
              <a:cs typeface="Calibri"/>
            </a:endParaRPr>
          </a:p>
          <a:p>
            <a:r>
              <a:rPr lang="en-US" sz="2400">
                <a:cs typeface="Calibri"/>
              </a:rPr>
              <a:t>Allocation lists for 2023-2024 can be found here: </a:t>
            </a:r>
            <a:r>
              <a:rPr lang="en-US" sz="2400">
                <a:ea typeface="+mn-lt"/>
                <a:cs typeface="+mn-lt"/>
                <a:hlinkClick r:id="rId3"/>
              </a:rPr>
              <a:t>http://www.nysed.gov/early-learning/state-administered-prekindergarten-programs-allocations-and-financial-forms</a:t>
            </a:r>
            <a:endParaRPr lang="en-US" sz="2400">
              <a:ea typeface="+mn-lt"/>
              <a:cs typeface="+mn-lt"/>
            </a:endParaRPr>
          </a:p>
          <a:p>
            <a:r>
              <a:rPr lang="en-US" sz="2400">
                <a:ea typeface="+mn-lt"/>
                <a:cs typeface="+mn-lt"/>
              </a:rPr>
              <a:t>Memo: </a:t>
            </a:r>
            <a:r>
              <a:rPr lang="en-US" sz="2400">
                <a:ea typeface="+mn-lt"/>
                <a:cs typeface="+mn-lt"/>
                <a:hlinkClick r:id="rId4"/>
              </a:rPr>
              <a:t>https://www.nysed.gov/memo/early-learning/2023-2024-prek-child-counts-reporting-deadline-and-guidance-reporting-date-upk</a:t>
            </a:r>
          </a:p>
          <a:p>
            <a:r>
              <a:rPr lang="en-US" sz="2400">
                <a:ea typeface="+mn-lt"/>
                <a:cs typeface="+mn-lt"/>
              </a:rPr>
              <a:t>UPK Counts data is due </a:t>
            </a:r>
            <a:r>
              <a:rPr lang="en-US" sz="2400" b="1">
                <a:solidFill>
                  <a:srgbClr val="C00000"/>
                </a:solidFill>
                <a:ea typeface="+mn-lt"/>
                <a:cs typeface="+mn-lt"/>
              </a:rPr>
              <a:t>Thursday, June 6</a:t>
            </a:r>
            <a:endParaRPr lang="en-US" sz="2400">
              <a:ea typeface="+mn-lt"/>
              <a:cs typeface="+mn-lt"/>
            </a:endParaRPr>
          </a:p>
          <a:p>
            <a:pPr marL="114300" indent="0">
              <a:buNone/>
            </a:pPr>
            <a:endParaRPr lang="en-US" sz="2400">
              <a:ea typeface="+mn-lt"/>
              <a:cs typeface="+mn-lt"/>
            </a:endParaRPr>
          </a:p>
        </p:txBody>
      </p:sp>
    </p:spTree>
    <p:extLst>
      <p:ext uri="{BB962C8B-B14F-4D97-AF65-F5344CB8AC3E}">
        <p14:creationId xmlns:p14="http://schemas.microsoft.com/office/powerpoint/2010/main" val="40669996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738" y="274638"/>
            <a:ext cx="9542462" cy="1143000"/>
          </a:xfrm>
        </p:spPr>
        <p:txBody>
          <a:bodyPr>
            <a:noAutofit/>
          </a:bodyPr>
          <a:lstStyle/>
          <a:p>
            <a:r>
              <a:rPr lang="en-US" sz="3600"/>
              <a:t>2023-2024 Out of Certification Extract</a:t>
            </a:r>
            <a:endParaRPr lang="en-US" sz="3600">
              <a:ea typeface="Cambria"/>
            </a:endParaRPr>
          </a:p>
        </p:txBody>
      </p:sp>
      <p:sp>
        <p:nvSpPr>
          <p:cNvPr id="4" name="Slide Number Placeholder 3"/>
          <p:cNvSpPr>
            <a:spLocks noGrp="1"/>
          </p:cNvSpPr>
          <p:nvPr>
            <p:ph type="sldNum" sz="quarter" idx="12"/>
          </p:nvPr>
        </p:nvSpPr>
        <p:spPr/>
        <p:txBody>
          <a:bodyPr/>
          <a:lstStyle/>
          <a:p>
            <a:fld id="{38BC901B-B5E4-4A47-8F67-5F155DBF4CDE}" type="slidenum">
              <a:rPr lang="en-US" smtClean="0"/>
              <a:pPr/>
              <a:t>7</a:t>
            </a:fld>
            <a:endParaRPr lang="en-US"/>
          </a:p>
        </p:txBody>
      </p:sp>
      <p:sp>
        <p:nvSpPr>
          <p:cNvPr id="5" name="Content Placeholder 4">
            <a:extLst>
              <a:ext uri="{FF2B5EF4-FFF2-40B4-BE49-F238E27FC236}">
                <a16:creationId xmlns:a16="http://schemas.microsoft.com/office/drawing/2014/main" id="{572D88A7-32D5-4D32-BE12-035D8BB4D373}"/>
              </a:ext>
            </a:extLst>
          </p:cNvPr>
          <p:cNvSpPr>
            <a:spLocks noGrp="1"/>
          </p:cNvSpPr>
          <p:nvPr>
            <p:ph idx="1"/>
          </p:nvPr>
        </p:nvSpPr>
        <p:spPr>
          <a:xfrm>
            <a:off x="577740" y="1298944"/>
            <a:ext cx="10463650" cy="4982530"/>
          </a:xfrm>
        </p:spPr>
        <p:txBody>
          <a:bodyPr vert="horz" lIns="91440" tIns="45720" rIns="91440" bIns="45720" rtlCol="0" anchor="t">
            <a:noAutofit/>
          </a:bodyPr>
          <a:lstStyle/>
          <a:p>
            <a:r>
              <a:rPr lang="en-US" sz="2000">
                <a:latin typeface="Calibri"/>
              </a:rPr>
              <a:t>Data collected for Official State teacher certification match &amp; appears in NYS Report Card</a:t>
            </a:r>
            <a:endParaRPr lang="en-US" sz="2000">
              <a:latin typeface="Calibri"/>
              <a:cs typeface="Calibri"/>
            </a:endParaRPr>
          </a:p>
          <a:p>
            <a:pPr>
              <a:buClr>
                <a:srgbClr val="AD0101"/>
              </a:buClr>
            </a:pPr>
            <a:r>
              <a:rPr lang="en-US" sz="2000" b="1">
                <a:latin typeface="Calibri"/>
              </a:rPr>
              <a:t>SIRS Templates</a:t>
            </a:r>
            <a:r>
              <a:rPr lang="en-US" sz="2000">
                <a:latin typeface="Calibri"/>
              </a:rPr>
              <a:t>:</a:t>
            </a:r>
            <a:endParaRPr lang="en-US" sz="2000">
              <a:latin typeface="Calibri"/>
              <a:cs typeface="Calibri"/>
            </a:endParaRPr>
          </a:p>
          <a:p>
            <a:pPr lvl="1"/>
            <a:r>
              <a:rPr lang="en-US" sz="1800">
                <a:latin typeface="Calibri"/>
              </a:rPr>
              <a:t>Staff Snapshot</a:t>
            </a:r>
            <a:endParaRPr lang="en-US" sz="1800">
              <a:latin typeface="Calibri"/>
              <a:cs typeface="Calibri"/>
            </a:endParaRPr>
          </a:p>
          <a:p>
            <a:pPr lvl="1"/>
            <a:r>
              <a:rPr lang="en-US" sz="1800">
                <a:latin typeface="Calibri"/>
              </a:rPr>
              <a:t>Course Instructor Assignment (CIA) – teaching assignment</a:t>
            </a:r>
            <a:endParaRPr lang="en-US" sz="1800">
              <a:latin typeface="Calibri"/>
              <a:cs typeface="Calibri"/>
            </a:endParaRPr>
          </a:p>
          <a:p>
            <a:pPr lvl="1"/>
            <a:r>
              <a:rPr lang="en-US" sz="1800">
                <a:latin typeface="Calibri"/>
              </a:rPr>
              <a:t>Student Class Entry/Exit (SCEE) – roster</a:t>
            </a:r>
            <a:endParaRPr lang="en-US" sz="1800">
              <a:latin typeface="Calibri"/>
              <a:cs typeface="Calibri"/>
            </a:endParaRPr>
          </a:p>
          <a:p>
            <a:pPr>
              <a:buClr>
                <a:srgbClr val="AD0101"/>
              </a:buClr>
            </a:pPr>
            <a:r>
              <a:rPr lang="en-US" sz="2000" b="1">
                <a:latin typeface="Calibri"/>
              </a:rPr>
              <a:t>L2RPT Verification: </a:t>
            </a:r>
            <a:endParaRPr lang="en-US" sz="2000" b="1">
              <a:latin typeface="Calibri"/>
              <a:cs typeface="Calibri"/>
            </a:endParaRPr>
          </a:p>
          <a:p>
            <a:pPr lvl="1"/>
            <a:r>
              <a:rPr lang="en-US" sz="1800">
                <a:latin typeface="Calibri"/>
                <a:cs typeface="Calibri"/>
              </a:rPr>
              <a:t>SIRS-320 Staff Snapshot</a:t>
            </a:r>
          </a:p>
          <a:p>
            <a:pPr lvl="1"/>
            <a:r>
              <a:rPr lang="en-US" sz="1800">
                <a:latin typeface="Calibri"/>
              </a:rPr>
              <a:t>SIRS-330 Student Class/Course Instructor Summary</a:t>
            </a:r>
            <a:endParaRPr lang="en-US" sz="1800">
              <a:latin typeface="Calibri"/>
              <a:cs typeface="Calibri"/>
            </a:endParaRPr>
          </a:p>
          <a:p>
            <a:pPr lvl="1"/>
            <a:r>
              <a:rPr lang="en-US" sz="1800">
                <a:latin typeface="Calibri"/>
              </a:rPr>
              <a:t>SIRS-328 Out of Certification and SIRS-329 Staff Certification Reports to review teaching assignments</a:t>
            </a:r>
            <a:endParaRPr lang="en-US" sz="1800">
              <a:latin typeface="Calibri"/>
              <a:cs typeface="Calibri"/>
            </a:endParaRPr>
          </a:p>
          <a:p>
            <a:pPr>
              <a:buClr>
                <a:srgbClr val="AD0101"/>
              </a:buClr>
            </a:pPr>
            <a:r>
              <a:rPr lang="en-US" sz="2000" b="1">
                <a:latin typeface="Calibri"/>
              </a:rPr>
              <a:t>Resources:</a:t>
            </a:r>
            <a:endParaRPr lang="en-US" sz="2000" b="1">
              <a:latin typeface="Calibri"/>
              <a:cs typeface="Calibri"/>
            </a:endParaRPr>
          </a:p>
          <a:p>
            <a:pPr lvl="1"/>
            <a:r>
              <a:rPr lang="en-US" sz="1800">
                <a:latin typeface="Calibri"/>
              </a:rPr>
              <a:t>2023-2024 Teacher Course to Certification Crosswalk (IRS Portal): maps each course to all certification areas that are approved to teach that course</a:t>
            </a:r>
            <a:endParaRPr lang="en-US" sz="1800">
              <a:latin typeface="Calibri"/>
              <a:cs typeface="Calibri"/>
            </a:endParaRPr>
          </a:p>
          <a:p>
            <a:pPr lvl="1"/>
            <a:r>
              <a:rPr lang="en-US" sz="1800">
                <a:latin typeface="Calibri"/>
              </a:rPr>
              <a:t>NYS Comprehensive Course Catalog (</a:t>
            </a:r>
            <a:r>
              <a:rPr lang="en-US" sz="1800">
                <a:latin typeface="Calibri"/>
                <a:hlinkClick r:id="rId3">
                  <a:extLst>
                    <a:ext uri="{A12FA001-AC4F-418D-AE19-62706E023703}">
                      <ahyp:hlinkClr xmlns:ahyp="http://schemas.microsoft.com/office/drawing/2018/hyperlinkcolor" val="tx"/>
                    </a:ext>
                  </a:extLst>
                </a:hlinkClick>
              </a:rPr>
              <a:t>http://www.p12.nysed.gov/irs/courseCatalog/</a:t>
            </a:r>
            <a:r>
              <a:rPr lang="en-US" sz="1800">
                <a:latin typeface="Calibri"/>
              </a:rPr>
              <a:t>): contains a list of state courses along with their state course code and brief description</a:t>
            </a:r>
            <a:endParaRPr lang="en-US" sz="1800">
              <a:solidFill>
                <a:srgbClr val="000000"/>
              </a:solidFill>
              <a:latin typeface="Calibri"/>
              <a:cs typeface="Calibri"/>
            </a:endParaRPr>
          </a:p>
          <a:p>
            <a:pPr>
              <a:buClr>
                <a:srgbClr val="AD0101"/>
              </a:buClr>
            </a:pPr>
            <a:r>
              <a:rPr lang="en-US" sz="2000">
                <a:latin typeface="Calibri"/>
              </a:rPr>
              <a:t>Data due </a:t>
            </a:r>
            <a:r>
              <a:rPr lang="en-US" sz="2000" b="1">
                <a:solidFill>
                  <a:schemeClr val="accent1"/>
                </a:solidFill>
                <a:latin typeface="Calibri"/>
              </a:rPr>
              <a:t>Thursday, May 16</a:t>
            </a:r>
            <a:endParaRPr lang="en-US" sz="2000" b="1">
              <a:solidFill>
                <a:schemeClr val="accent1"/>
              </a:solidFill>
              <a:latin typeface="Calibri"/>
              <a:cs typeface="Calibri"/>
            </a:endParaRPr>
          </a:p>
          <a:p>
            <a:endParaRPr lang="en-US" sz="1800">
              <a:solidFill>
                <a:srgbClr val="000000"/>
              </a:solidFill>
              <a:latin typeface="Calibri"/>
              <a:cs typeface="Calibri"/>
            </a:endParaRPr>
          </a:p>
        </p:txBody>
      </p:sp>
    </p:spTree>
    <p:extLst>
      <p:ext uri="{BB962C8B-B14F-4D97-AF65-F5344CB8AC3E}">
        <p14:creationId xmlns:p14="http://schemas.microsoft.com/office/powerpoint/2010/main" val="4342482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738" y="274638"/>
            <a:ext cx="9542462" cy="1143000"/>
          </a:xfrm>
        </p:spPr>
        <p:txBody>
          <a:bodyPr>
            <a:noAutofit/>
          </a:bodyPr>
          <a:lstStyle/>
          <a:p>
            <a:r>
              <a:rPr lang="en-US" sz="3600"/>
              <a:t>CIA/SCEE and Student Daily Attendance</a:t>
            </a:r>
            <a:endParaRPr lang="en-US" sz="3600">
              <a:ea typeface="Cambria"/>
            </a:endParaRPr>
          </a:p>
        </p:txBody>
      </p:sp>
      <p:sp>
        <p:nvSpPr>
          <p:cNvPr id="4" name="Slide Number Placeholder 3"/>
          <p:cNvSpPr>
            <a:spLocks noGrp="1"/>
          </p:cNvSpPr>
          <p:nvPr>
            <p:ph type="sldNum" sz="quarter" idx="12"/>
          </p:nvPr>
        </p:nvSpPr>
        <p:spPr/>
        <p:txBody>
          <a:bodyPr/>
          <a:lstStyle/>
          <a:p>
            <a:fld id="{38BC901B-B5E4-4A47-8F67-5F155DBF4CDE}" type="slidenum">
              <a:rPr lang="en-US" smtClean="0"/>
              <a:pPr/>
              <a:t>8</a:t>
            </a:fld>
            <a:endParaRPr lang="en-US"/>
          </a:p>
        </p:txBody>
      </p:sp>
      <p:sp>
        <p:nvSpPr>
          <p:cNvPr id="6" name="Content Placeholder 4"/>
          <p:cNvSpPr txBox="1">
            <a:spLocks/>
          </p:cNvSpPr>
          <p:nvPr/>
        </p:nvSpPr>
        <p:spPr>
          <a:xfrm>
            <a:off x="1905000" y="1417638"/>
            <a:ext cx="7620000" cy="48006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endParaRPr lang="en-US"/>
          </a:p>
        </p:txBody>
      </p:sp>
      <p:sp>
        <p:nvSpPr>
          <p:cNvPr id="5" name="Content Placeholder 4">
            <a:extLst>
              <a:ext uri="{FF2B5EF4-FFF2-40B4-BE49-F238E27FC236}">
                <a16:creationId xmlns:a16="http://schemas.microsoft.com/office/drawing/2014/main" id="{572D88A7-32D5-4D32-BE12-035D8BB4D373}"/>
              </a:ext>
            </a:extLst>
          </p:cNvPr>
          <p:cNvSpPr>
            <a:spLocks noGrp="1"/>
          </p:cNvSpPr>
          <p:nvPr>
            <p:ph idx="1"/>
          </p:nvPr>
        </p:nvSpPr>
        <p:spPr>
          <a:xfrm>
            <a:off x="681947" y="1446662"/>
            <a:ext cx="9175007" cy="4981053"/>
          </a:xfrm>
        </p:spPr>
        <p:txBody>
          <a:bodyPr vert="horz" lIns="91440" tIns="45720" rIns="91440" bIns="45720" rtlCol="0" anchor="t">
            <a:noAutofit/>
          </a:bodyPr>
          <a:lstStyle/>
          <a:p>
            <a:r>
              <a:rPr lang="en-US" sz="2000">
                <a:latin typeface="Calibri"/>
                <a:cs typeface="Calibri"/>
              </a:rPr>
              <a:t>Data collected by Office of Accountability for student growth purposes</a:t>
            </a:r>
          </a:p>
          <a:p>
            <a:pPr>
              <a:buClr>
                <a:srgbClr val="AD0101"/>
              </a:buClr>
            </a:pPr>
            <a:r>
              <a:rPr lang="en-US" sz="2000" b="1">
                <a:latin typeface="Calibri"/>
                <a:cs typeface="Calibri"/>
              </a:rPr>
              <a:t>SIRS Templates:</a:t>
            </a:r>
            <a:endParaRPr lang="en-US" sz="2000" b="1">
              <a:solidFill>
                <a:srgbClr val="808080"/>
              </a:solidFill>
              <a:latin typeface="Calibri"/>
              <a:cs typeface="Calibri"/>
            </a:endParaRPr>
          </a:p>
          <a:p>
            <a:pPr lvl="1"/>
            <a:r>
              <a:rPr lang="en-US">
                <a:latin typeface="Calibri"/>
                <a:cs typeface="Calibri"/>
              </a:rPr>
              <a:t>Staff Snapshot</a:t>
            </a:r>
            <a:endParaRPr lang="en-US">
              <a:solidFill>
                <a:srgbClr val="808080"/>
              </a:solidFill>
              <a:latin typeface="Calibri"/>
              <a:cs typeface="Calibri"/>
            </a:endParaRPr>
          </a:p>
          <a:p>
            <a:pPr lvl="1"/>
            <a:r>
              <a:rPr lang="en-US">
                <a:latin typeface="Calibri"/>
                <a:cs typeface="Calibri"/>
              </a:rPr>
              <a:t>Course Instructor Assignment (CIA) – teaching assignment</a:t>
            </a:r>
            <a:endParaRPr lang="en-US">
              <a:solidFill>
                <a:srgbClr val="808080"/>
              </a:solidFill>
              <a:latin typeface="Calibri"/>
              <a:cs typeface="Calibri"/>
            </a:endParaRPr>
          </a:p>
          <a:p>
            <a:pPr lvl="1"/>
            <a:r>
              <a:rPr lang="en-US">
                <a:latin typeface="Calibri"/>
                <a:cs typeface="Calibri"/>
              </a:rPr>
              <a:t>Student Class Entry/Exit (SCEE) – roster</a:t>
            </a:r>
            <a:endParaRPr lang="en-US">
              <a:cs typeface="Calibri"/>
            </a:endParaRPr>
          </a:p>
          <a:p>
            <a:pPr lvl="1">
              <a:buClr>
                <a:srgbClr val="726056"/>
              </a:buClr>
            </a:pPr>
            <a:r>
              <a:rPr lang="en-US">
                <a:latin typeface="Calibri"/>
                <a:cs typeface="Calibri"/>
              </a:rPr>
              <a:t>Student Daily Attendance through </a:t>
            </a:r>
            <a:r>
              <a:rPr lang="en-US" b="1">
                <a:solidFill>
                  <a:srgbClr val="C00000"/>
                </a:solidFill>
                <a:latin typeface="Calibri"/>
                <a:cs typeface="Calibri"/>
              </a:rPr>
              <a:t>May 3</a:t>
            </a:r>
          </a:p>
          <a:p>
            <a:r>
              <a:rPr lang="en-US" sz="2000" b="1">
                <a:latin typeface="Calibri"/>
              </a:rPr>
              <a:t>L2RPT Verification: </a:t>
            </a:r>
            <a:endParaRPr lang="en-US" sz="2000" b="1">
              <a:solidFill>
                <a:srgbClr val="808080"/>
              </a:solidFill>
              <a:latin typeface="Calibri"/>
            </a:endParaRPr>
          </a:p>
          <a:p>
            <a:pPr lvl="1"/>
            <a:r>
              <a:rPr lang="en-US">
                <a:latin typeface="Calibri"/>
              </a:rPr>
              <a:t>SIRS-320 Staff Snapshot</a:t>
            </a:r>
            <a:endParaRPr lang="en-US">
              <a:solidFill>
                <a:srgbClr val="808080"/>
              </a:solidFill>
              <a:latin typeface="Calibri"/>
              <a:cs typeface="Calibri"/>
            </a:endParaRPr>
          </a:p>
          <a:p>
            <a:pPr lvl="1"/>
            <a:r>
              <a:rPr lang="en-US">
                <a:latin typeface="Calibri"/>
              </a:rPr>
              <a:t>SIRS-330 Student Class/Course Instructor Summary</a:t>
            </a:r>
            <a:endParaRPr lang="en-US">
              <a:cs typeface="Calibri"/>
            </a:endParaRPr>
          </a:p>
          <a:p>
            <a:pPr lvl="1"/>
            <a:r>
              <a:rPr lang="en-US">
                <a:latin typeface="Calibri"/>
                <a:cs typeface="Calibri"/>
              </a:rPr>
              <a:t>SIRS-360 Student Attendance Summary Report</a:t>
            </a:r>
          </a:p>
          <a:p>
            <a:pPr lvl="1"/>
            <a:r>
              <a:rPr lang="en-US">
                <a:latin typeface="Calibri"/>
                <a:cs typeface="Calibri"/>
              </a:rPr>
              <a:t>SIRS-371 Student Attendance Count Report</a:t>
            </a:r>
          </a:p>
          <a:p>
            <a:pPr lvl="1"/>
            <a:r>
              <a:rPr lang="en-US">
                <a:latin typeface="Calibri"/>
                <a:cs typeface="Calibri"/>
              </a:rPr>
              <a:t>SIRS-375 Student Attendance Count (by District) Report</a:t>
            </a:r>
          </a:p>
          <a:p>
            <a:r>
              <a:rPr lang="en-US" sz="2000">
                <a:latin typeface="Calibri"/>
              </a:rPr>
              <a:t>Data due </a:t>
            </a:r>
            <a:r>
              <a:rPr lang="en-US" sz="2000" b="1">
                <a:solidFill>
                  <a:srgbClr val="C00000"/>
                </a:solidFill>
                <a:latin typeface="Calibri"/>
              </a:rPr>
              <a:t>Thursday, May 16</a:t>
            </a:r>
            <a:endParaRPr lang="en-US" sz="2000"/>
          </a:p>
        </p:txBody>
      </p:sp>
    </p:spTree>
    <p:extLst>
      <p:ext uri="{BB962C8B-B14F-4D97-AF65-F5344CB8AC3E}">
        <p14:creationId xmlns:p14="http://schemas.microsoft.com/office/powerpoint/2010/main" val="99710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7EFB1-B8F8-F83D-CD3B-45ADD3EA76A8}"/>
              </a:ext>
            </a:extLst>
          </p:cNvPr>
          <p:cNvSpPr>
            <a:spLocks noGrp="1"/>
          </p:cNvSpPr>
          <p:nvPr>
            <p:ph type="title"/>
          </p:nvPr>
        </p:nvSpPr>
        <p:spPr/>
        <p:txBody>
          <a:bodyPr/>
          <a:lstStyle/>
          <a:p>
            <a:r>
              <a:rPr lang="en-US">
                <a:ea typeface="Cambria"/>
              </a:rPr>
              <a:t>PD Reporting</a:t>
            </a:r>
            <a:endParaRPr lang="en-US"/>
          </a:p>
        </p:txBody>
      </p:sp>
      <p:sp>
        <p:nvSpPr>
          <p:cNvPr id="4" name="Slide Number Placeholder 3">
            <a:extLst>
              <a:ext uri="{FF2B5EF4-FFF2-40B4-BE49-F238E27FC236}">
                <a16:creationId xmlns:a16="http://schemas.microsoft.com/office/drawing/2014/main" id="{8526A8D2-6E1D-555B-007E-88BED416F9AC}"/>
              </a:ext>
            </a:extLst>
          </p:cNvPr>
          <p:cNvSpPr>
            <a:spLocks noGrp="1"/>
          </p:cNvSpPr>
          <p:nvPr>
            <p:ph type="sldNum" sz="quarter" idx="12"/>
          </p:nvPr>
        </p:nvSpPr>
        <p:spPr/>
        <p:txBody>
          <a:bodyPr/>
          <a:lstStyle/>
          <a:p>
            <a:fld id="{38BC901B-B5E4-4A47-8F67-5F155DBF4CDE}" type="slidenum">
              <a:rPr lang="en-US" smtClean="0"/>
              <a:pPr/>
              <a:t>9</a:t>
            </a:fld>
            <a:endParaRPr lang="en-US"/>
          </a:p>
        </p:txBody>
      </p:sp>
      <p:pic>
        <p:nvPicPr>
          <p:cNvPr id="6" name="Picture 2" descr="Kitten Season | Collier County, FL">
            <a:extLst>
              <a:ext uri="{FF2B5EF4-FFF2-40B4-BE49-F238E27FC236}">
                <a16:creationId xmlns:a16="http://schemas.microsoft.com/office/drawing/2014/main" id="{655D4DD6-BAE9-EAC5-18E9-02E354D73C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85064" y="1163002"/>
            <a:ext cx="4518836" cy="300513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4" descr="What to Expect from Your Kittens First Exam">
            <a:extLst>
              <a:ext uri="{FF2B5EF4-FFF2-40B4-BE49-F238E27FC236}">
                <a16:creationId xmlns:a16="http://schemas.microsoft.com/office/drawing/2014/main" id="{2034C0FD-53C4-A587-CBC8-758A5F4EE3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826" r="30923"/>
          <a:stretch/>
        </p:blipFill>
        <p:spPr bwMode="auto">
          <a:xfrm>
            <a:off x="7001111" y="2057400"/>
            <a:ext cx="2697480" cy="3429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422621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C4CE110B626344AA8B99F57BC64AFD1" ma:contentTypeVersion="15" ma:contentTypeDescription="Create a new document." ma:contentTypeScope="" ma:versionID="deed36d06b51f9431ecdb9fb6f513329">
  <xsd:schema xmlns:xsd="http://www.w3.org/2001/XMLSchema" xmlns:xs="http://www.w3.org/2001/XMLSchema" xmlns:p="http://schemas.microsoft.com/office/2006/metadata/properties" xmlns:ns1="http://schemas.microsoft.com/sharepoint/v3" xmlns:ns2="73e2f88b-8a0c-4c1f-b034-f3b279ef73c6" xmlns:ns3="c76fce9f-8cc8-422f-9c1d-a2e796252bc7" targetNamespace="http://schemas.microsoft.com/office/2006/metadata/properties" ma:root="true" ma:fieldsID="5dafc0095ddc0827968e57655f90f259" ns1:_="" ns2:_="" ns3:_="">
    <xsd:import namespace="http://schemas.microsoft.com/sharepoint/v3"/>
    <xsd:import namespace="73e2f88b-8a0c-4c1f-b034-f3b279ef73c6"/>
    <xsd:import namespace="c76fce9f-8cc8-422f-9c1d-a2e796252bc7"/>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3e2f88b-8a0c-4c1f-b034-f3b279ef73c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76fce9f-8cc8-422f-9c1d-a2e796252bc7"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01F106F7-8859-4BA4-AB54-39EC2781C764}">
  <ds:schemaRefs>
    <ds:schemaRef ds:uri="http://schemas.microsoft.com/sharepoint/v3/contenttype/forms"/>
  </ds:schemaRefs>
</ds:datastoreItem>
</file>

<file path=customXml/itemProps2.xml><?xml version="1.0" encoding="utf-8"?>
<ds:datastoreItem xmlns:ds="http://schemas.openxmlformats.org/officeDocument/2006/customXml" ds:itemID="{E9789C0F-5268-406C-8B5E-22809F821B32}">
  <ds:schemaRefs>
    <ds:schemaRef ds:uri="73e2f88b-8a0c-4c1f-b034-f3b279ef73c6"/>
    <ds:schemaRef ds:uri="c76fce9f-8cc8-422f-9c1d-a2e796252bc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36FA146-51FE-48EE-B469-585C52697D3E}">
  <ds:schemaRefs>
    <ds:schemaRef ds:uri="73e2f88b-8a0c-4c1f-b034-f3b279ef73c6"/>
    <ds:schemaRef ds:uri="c76fce9f-8cc8-422f-9c1d-a2e796252bc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2699</Words>
  <Application>Microsoft Office PowerPoint</Application>
  <PresentationFormat>Widescreen</PresentationFormat>
  <Paragraphs>319</Paragraphs>
  <Slides>40</Slides>
  <Notes>18</Notes>
  <HiddenSlides>2</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40</vt:i4>
      </vt:variant>
    </vt:vector>
  </HeadingPairs>
  <TitlesOfParts>
    <vt:vector size="51" baseType="lpstr">
      <vt:lpstr>Arial</vt:lpstr>
      <vt:lpstr>Bebas Neue Bold</vt:lpstr>
      <vt:lpstr>Calibri</vt:lpstr>
      <vt:lpstr>Cambria</vt:lpstr>
      <vt:lpstr>Courier New</vt:lpstr>
      <vt:lpstr>Courier New,monospace</vt:lpstr>
      <vt:lpstr>Lemon Tuesday</vt:lpstr>
      <vt:lpstr>Tahoma</vt:lpstr>
      <vt:lpstr>Wingdings</vt:lpstr>
      <vt:lpstr>Wingdings,Sans-Serif</vt:lpstr>
      <vt:lpstr>Adjacency</vt:lpstr>
      <vt:lpstr>PowerPoint Presentation</vt:lpstr>
      <vt:lpstr>Agenda</vt:lpstr>
      <vt:lpstr>MAARS Coordinator</vt:lpstr>
      <vt:lpstr>State Reporting</vt:lpstr>
      <vt:lpstr>2023-2024 BEDS Day Enrollment &amp; FRPL</vt:lpstr>
      <vt:lpstr>2023-2024 UPK Collection Opens</vt:lpstr>
      <vt:lpstr>2023-2024 Out of Certification Extract</vt:lpstr>
      <vt:lpstr>CIA/SCEE and Student Daily Attendance</vt:lpstr>
      <vt:lpstr>PD Reporting</vt:lpstr>
      <vt:lpstr>Please Welcome Our New PD Reporting &amp; Frontline Support Personnel…</vt:lpstr>
      <vt:lpstr>NEW:  PD Reporting Web Pages!</vt:lpstr>
      <vt:lpstr>NEW: Event Reporting Required for VR11, VR12</vt:lpstr>
      <vt:lpstr>NEW: Event Reporting Required for VR11, VR12</vt:lpstr>
      <vt:lpstr>NEW: Event Reporting Required for VR11, VR12</vt:lpstr>
      <vt:lpstr>Questions?</vt:lpstr>
      <vt:lpstr>Level 0</vt:lpstr>
      <vt:lpstr>Level 0 and ASAP Webserver</vt:lpstr>
      <vt:lpstr>SED Testing Updates</vt:lpstr>
      <vt:lpstr>3-8 Testing - ELA, MATH, SCIENCE, NYSESLAT PBT        and        CBT </vt:lpstr>
      <vt:lpstr>3-8 Testing - General Reminders Concerning Reason Not Tested Reporting (PBT)</vt:lpstr>
      <vt:lpstr>                 Ordering Paper Answer Sheets for CBT Students                                                                         (CBT)</vt:lpstr>
      <vt:lpstr>   ADDING 7th GRADE STUDENTS TO GRADE 8 SCIENCE VIA NEXTERA ADMIN   (CBT) </vt:lpstr>
      <vt:lpstr> CBT 8th Grade Students Taking Regents (CBT) </vt:lpstr>
      <vt:lpstr> CBT Student Accommodations (CBT)</vt:lpstr>
      <vt:lpstr>3-8 Testing - General Reminders Concerning Reason Not Tested Reporting (CBT)</vt:lpstr>
      <vt:lpstr>3-8 Testing – General Reminders Concerning Reason Not Tested Reporting (CBT)</vt:lpstr>
      <vt:lpstr>Important Dates both PBT &amp; CBT</vt:lpstr>
      <vt:lpstr>3-8 Testing – Questions?</vt:lpstr>
      <vt:lpstr>NYSAA</vt:lpstr>
      <vt:lpstr>NYSAA (Alternate Assessment)</vt:lpstr>
      <vt:lpstr>Level 1 </vt:lpstr>
      <vt:lpstr>Item Analysis for January 2024 Regents Now Available</vt:lpstr>
      <vt:lpstr>Example of Jan Regents Reports Mapped to Standards</vt:lpstr>
      <vt:lpstr>Please Complete a Brief Survey to Give Us Valuable Feedback Related to Level 1 Data Warehouse (by Friday, March 8th)</vt:lpstr>
      <vt:lpstr>Regents</vt:lpstr>
      <vt:lpstr>Algebra I Special Collection Pre-ID File</vt:lpstr>
      <vt:lpstr>JANUARY REGENTS</vt:lpstr>
      <vt:lpstr>REGENTS</vt:lpstr>
      <vt:lpstr>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Coordinators Meeting</dc:title>
  <dc:creator>Daron Lowell</dc:creator>
  <cp:lastModifiedBy>Ryan Maier</cp:lastModifiedBy>
  <cp:revision>44</cp:revision>
  <cp:lastPrinted>2022-03-02T15:08:19Z</cp:lastPrinted>
  <dcterms:created xsi:type="dcterms:W3CDTF">2021-03-02T18:12:54Z</dcterms:created>
  <dcterms:modified xsi:type="dcterms:W3CDTF">2024-03-04T14:26:22Z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0x0101003C4CE110B626344AA8B99F57BC64AFD1</vt:lpwstr>
  </property>
  <property fmtid="{D5CDD505-2E9C-101B-9397-08002B2CF9AE}" pid="3" name="Order">
    <vt:r8>5233000</vt:r8>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xd_Signature">
    <vt:bool>false</vt:bool>
  </property>
</Properties>
</file>